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78" r:id="rId2"/>
    <p:sldId id="2132" r:id="rId3"/>
    <p:sldId id="2142" r:id="rId4"/>
    <p:sldId id="2136" r:id="rId5"/>
    <p:sldId id="2152" r:id="rId6"/>
    <p:sldId id="2160" r:id="rId7"/>
    <p:sldId id="2161" r:id="rId8"/>
    <p:sldId id="2162" r:id="rId9"/>
    <p:sldId id="2135" r:id="rId10"/>
    <p:sldId id="2159" r:id="rId11"/>
    <p:sldId id="2158" r:id="rId12"/>
    <p:sldId id="2163" r:id="rId13"/>
    <p:sldId id="2146" r:id="rId14"/>
    <p:sldId id="2122" r:id="rId15"/>
    <p:sldId id="2127" r:id="rId16"/>
    <p:sldId id="2141" r:id="rId17"/>
    <p:sldId id="2143" r:id="rId18"/>
    <p:sldId id="2145" r:id="rId19"/>
    <p:sldId id="2164" r:id="rId20"/>
    <p:sldId id="2140" r:id="rId21"/>
    <p:sldId id="2147" r:id="rId22"/>
    <p:sldId id="2144" r:id="rId23"/>
    <p:sldId id="2118" r:id="rId24"/>
    <p:sldId id="2121" r:id="rId25"/>
    <p:sldId id="2134" r:id="rId26"/>
    <p:sldId id="2151" r:id="rId27"/>
    <p:sldId id="2148" r:id="rId28"/>
    <p:sldId id="2124" r:id="rId29"/>
    <p:sldId id="2150" r:id="rId30"/>
    <p:sldId id="2149" r:id="rId31"/>
    <p:sldId id="2133" r:id="rId32"/>
    <p:sldId id="2119" r:id="rId33"/>
    <p:sldId id="2120" r:id="rId34"/>
    <p:sldId id="273" r:id="rId3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2BE"/>
    <a:srgbClr val="001CA3"/>
    <a:srgbClr val="1A4595"/>
    <a:srgbClr val="E5F7FF"/>
    <a:srgbClr val="FC6A00"/>
    <a:srgbClr val="A24BE7"/>
    <a:srgbClr val="255ED3"/>
    <a:srgbClr val="0044F9"/>
    <a:srgbClr val="DCE6F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BE6C57-B600-7640-8CFB-CDCBDB5A6E74}" v="819" dt="2025-04-08T02:28:09.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33"/>
    <p:restoredTop sz="83551"/>
  </p:normalViewPr>
  <p:slideViewPr>
    <p:cSldViewPr snapToGrid="0" snapToObjects="1">
      <p:cViewPr varScale="1">
        <p:scale>
          <a:sx n="118" d="100"/>
          <a:sy n="118" d="100"/>
        </p:scale>
        <p:origin x="952" y="192"/>
      </p:cViewPr>
      <p:guideLst/>
    </p:cSldViewPr>
  </p:slideViewPr>
  <p:outlineViewPr>
    <p:cViewPr>
      <p:scale>
        <a:sx n="33" d="100"/>
        <a:sy n="33" d="100"/>
      </p:scale>
      <p:origin x="0" y="-41408"/>
    </p:cViewPr>
  </p:outlineViewPr>
  <p:notesTextViewPr>
    <p:cViewPr>
      <p:scale>
        <a:sx n="110" d="100"/>
        <a:sy n="110" d="100"/>
      </p:scale>
      <p:origin x="0" y="0"/>
    </p:cViewPr>
  </p:notesTextViewPr>
  <p:sorterViewPr>
    <p:cViewPr>
      <p:scale>
        <a:sx n="154" d="100"/>
        <a:sy n="15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42BC4B6E-97D4-384E-8346-04988064FF86}" type="datetimeFigureOut">
              <a:rPr lang="en-US" smtClean="0"/>
              <a:pPr/>
              <a:t>4/7/25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7E3EFFCD-2707-464E-8668-7D1BDDA9873E}" type="slidenum">
              <a:rPr lang="en-US" smtClean="0"/>
              <a:pPr/>
              <a:t>‹#›</a:t>
            </a:fld>
            <a:endParaRPr lang="en-US" dirty="0"/>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u="none" strike="noStrike" dirty="0">
                <a:solidFill>
                  <a:srgbClr val="000000"/>
                </a:solidFill>
                <a:effectLst/>
                <a:latin typeface="Avenir Book" panose="02000503020000020003" pitchFamily="2" charset="0"/>
              </a:rPr>
              <a:t>Hi there, I am Daniel Khashabi and I wanted tell you about our work: … </a:t>
            </a: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300FE-0AFE-1872-794D-D908690B4F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1B5DD-6DF3-41BF-C9DE-08D5EA240D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31916-62C0-1FC7-1903-A1AE979FBEC5}"/>
              </a:ext>
            </a:extLst>
          </p:cNvPr>
          <p:cNvSpPr>
            <a:spLocks noGrp="1"/>
          </p:cNvSpPr>
          <p:nvPr>
            <p:ph type="body" idx="1"/>
          </p:nvPr>
        </p:nvSpPr>
        <p:spPr/>
        <p:txBody>
          <a:bodyPr/>
          <a:lstStyle/>
          <a:p>
            <a:r>
              <a:rPr lang="en-US" dirty="0"/>
              <a:t>In this case, the input consists of an image with bounding boxes drawn around objects and people.</a:t>
            </a:r>
          </a:p>
        </p:txBody>
      </p:sp>
      <p:sp>
        <p:nvSpPr>
          <p:cNvPr id="4" name="Slide Number Placeholder 3">
            <a:extLst>
              <a:ext uri="{FF2B5EF4-FFF2-40B4-BE49-F238E27FC236}">
                <a16:creationId xmlns:a16="http://schemas.microsoft.com/office/drawing/2014/main" id="{979676A2-4D11-E6B0-7436-99CDEAAF6DF5}"/>
              </a:ext>
            </a:extLst>
          </p:cNvPr>
          <p:cNvSpPr>
            <a:spLocks noGrp="1"/>
          </p:cNvSpPr>
          <p:nvPr>
            <p:ph type="sldNum" sz="quarter" idx="5"/>
          </p:nvPr>
        </p:nvSpPr>
        <p:spPr/>
        <p:txBody>
          <a:bodyPr/>
          <a:lstStyle/>
          <a:p>
            <a:fld id="{7E3EFFCD-2707-464E-8668-7D1BDDA9873E}" type="slidenum">
              <a:rPr lang="en-US" smtClean="0"/>
              <a:pPr/>
              <a:t>10</a:t>
            </a:fld>
            <a:endParaRPr lang="en-US" dirty="0"/>
          </a:p>
        </p:txBody>
      </p:sp>
    </p:spTree>
    <p:extLst>
      <p:ext uri="{BB962C8B-B14F-4D97-AF65-F5344CB8AC3E}">
        <p14:creationId xmlns:p14="http://schemas.microsoft.com/office/powerpoint/2010/main" val="3583046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99552-C070-073E-D62B-570104ECF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B5F2E-2773-1A6E-FF63-6C618EFBD5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3291C-3695-5B22-D622-471511030D5D}"/>
              </a:ext>
            </a:extLst>
          </p:cNvPr>
          <p:cNvSpPr>
            <a:spLocks noGrp="1"/>
          </p:cNvSpPr>
          <p:nvPr>
            <p:ph type="body" idx="1"/>
          </p:nvPr>
        </p:nvSpPr>
        <p:spPr/>
        <p:txBody>
          <a:bodyPr/>
          <a:lstStyle/>
          <a:p>
            <a:r>
              <a:rPr lang="en-US" dirty="0"/>
              <a:t>The annotator is then required to answer a series of questions, guided by the instructions provided at the beginning of the task.</a:t>
            </a:r>
          </a:p>
        </p:txBody>
      </p:sp>
      <p:sp>
        <p:nvSpPr>
          <p:cNvPr id="4" name="Slide Number Placeholder 3">
            <a:extLst>
              <a:ext uri="{FF2B5EF4-FFF2-40B4-BE49-F238E27FC236}">
                <a16:creationId xmlns:a16="http://schemas.microsoft.com/office/drawing/2014/main" id="{BA0C8024-4109-FB86-565E-03B5C53B17B8}"/>
              </a:ext>
            </a:extLst>
          </p:cNvPr>
          <p:cNvSpPr>
            <a:spLocks noGrp="1"/>
          </p:cNvSpPr>
          <p:nvPr>
            <p:ph type="sldNum" sz="quarter" idx="5"/>
          </p:nvPr>
        </p:nvSpPr>
        <p:spPr/>
        <p:txBody>
          <a:bodyPr/>
          <a:lstStyle/>
          <a:p>
            <a:fld id="{7E3EFFCD-2707-464E-8668-7D1BDDA9873E}" type="slidenum">
              <a:rPr lang="en-US" smtClean="0"/>
              <a:pPr/>
              <a:t>11</a:t>
            </a:fld>
            <a:endParaRPr lang="en-US" dirty="0"/>
          </a:p>
        </p:txBody>
      </p:sp>
    </p:spTree>
    <p:extLst>
      <p:ext uri="{BB962C8B-B14F-4D97-AF65-F5344CB8AC3E}">
        <p14:creationId xmlns:p14="http://schemas.microsoft.com/office/powerpoint/2010/main" val="2676775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These were just two examples from our benchmark. In total, </a:t>
            </a:r>
            <a:r>
              <a:rPr lang="en-US" b="1" dirty="0"/>
              <a:t>TURKINGBENCH</a:t>
            </a:r>
            <a:r>
              <a:rPr lang="en-US" dirty="0"/>
              <a:t> includes over a hundred tasks.</a:t>
            </a:r>
          </a:p>
          <a:p>
            <a:pPr>
              <a:buNone/>
            </a:pPr>
            <a:r>
              <a:rPr lang="en-US" dirty="0"/>
              <a:t>The majority of these tasks are drawn from real crowdsourcing projects conducted by us or our collaborators over the years.</a:t>
            </a:r>
          </a:p>
          <a:p>
            <a:br>
              <a:rPr lang="en-US" dirty="0"/>
            </a:br>
            <a:r>
              <a:rPr lang="en-US" dirty="0"/>
              <a:t>Each task consists of three core components:</a:t>
            </a:r>
            <a:br>
              <a:rPr lang="en-US" dirty="0"/>
            </a:br>
            <a:r>
              <a:rPr lang="en-US" dirty="0"/>
              <a:t>(A) A web template with detailed instructions, input variables, and fields for output entries;</a:t>
            </a:r>
            <a:br>
              <a:rPr lang="en-US" dirty="0"/>
            </a:br>
            <a:r>
              <a:rPr lang="en-US" dirty="0"/>
              <a:t>(B) Specific input values used to instantiate the task; and</a:t>
            </a:r>
            <a:br>
              <a:rPr lang="en-US" dirty="0"/>
            </a:br>
            <a:r>
              <a:rPr lang="en-US" dirty="0"/>
              <a:t>(C) Ground-truth output labels annotated by human crowd workers.</a:t>
            </a:r>
          </a:p>
        </p:txBody>
      </p:sp>
      <p:sp>
        <p:nvSpPr>
          <p:cNvPr id="4" name="Slide Number Placeholder 3"/>
          <p:cNvSpPr>
            <a:spLocks noGrp="1"/>
          </p:cNvSpPr>
          <p:nvPr>
            <p:ph type="sldNum" sz="quarter" idx="5"/>
          </p:nvPr>
        </p:nvSpPr>
        <p:spPr/>
        <p:txBody>
          <a:bodyPr/>
          <a:lstStyle/>
          <a:p>
            <a:fld id="{7E3EFFCD-2707-464E-8668-7D1BDDA9873E}" type="slidenum">
              <a:rPr lang="en-US" smtClean="0"/>
              <a:pPr/>
              <a:t>12</a:t>
            </a:fld>
            <a:endParaRPr lang="en-US" dirty="0"/>
          </a:p>
        </p:txBody>
      </p:sp>
    </p:spTree>
    <p:extLst>
      <p:ext uri="{BB962C8B-B14F-4D97-AF65-F5344CB8AC3E}">
        <p14:creationId xmlns:p14="http://schemas.microsoft.com/office/powerpoint/2010/main" val="204785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 are a few key statistics: </a:t>
            </a:r>
          </a:p>
          <a:p>
            <a:pPr>
              <a:buNone/>
            </a:pPr>
            <a:r>
              <a:rPr lang="en-US" b="1" dirty="0"/>
              <a:t>TURKINGBENCH</a:t>
            </a:r>
            <a:r>
              <a:rPr lang="en-US" dirty="0"/>
              <a:t> includes </a:t>
            </a:r>
            <a:r>
              <a:rPr lang="en-US" b="1" dirty="0"/>
              <a:t>158 tasks</a:t>
            </a:r>
            <a:r>
              <a:rPr lang="en-US" dirty="0"/>
              <a:t> and a total of </a:t>
            </a:r>
            <a:r>
              <a:rPr lang="en-US" b="1" dirty="0"/>
              <a:t>36.2K input-output instances</a:t>
            </a:r>
            <a:r>
              <a:rPr lang="en-US" dirty="0"/>
              <a:t>.</a:t>
            </a:r>
          </a:p>
          <a:p>
            <a:pPr>
              <a:buNone/>
            </a:pPr>
            <a:r>
              <a:rPr lang="en-US" dirty="0"/>
              <a:t>The figure below shows the distribution of input field types across the benchmark. The most common is the </a:t>
            </a:r>
            <a:r>
              <a:rPr lang="en-US" b="1" dirty="0"/>
              <a:t>checkbox</a:t>
            </a:r>
            <a:r>
              <a:rPr lang="en-US" dirty="0"/>
              <a:t> field, which makes sense given its typical use for questions with multiple correct options.</a:t>
            </a:r>
          </a:p>
          <a:p>
            <a:r>
              <a:rPr lang="en-US" dirty="0"/>
              <a:t>We also distinguish between two types of text inputs: </a:t>
            </a:r>
            <a:r>
              <a:rPr lang="en-US" b="1" dirty="0"/>
              <a:t>'text'</a:t>
            </a:r>
            <a:r>
              <a:rPr lang="en-US" dirty="0"/>
              <a:t> fields, which are small single-line boxes, and </a:t>
            </a:r>
            <a:r>
              <a:rPr lang="en-US" b="1" dirty="0"/>
              <a:t>'</a:t>
            </a:r>
            <a:r>
              <a:rPr lang="en-US" b="1" dirty="0" err="1"/>
              <a:t>textarea</a:t>
            </a:r>
            <a:r>
              <a:rPr lang="en-US" b="1" dirty="0"/>
              <a:t>'</a:t>
            </a:r>
            <a:r>
              <a:rPr lang="en-US" dirty="0"/>
              <a:t> fields, which are larger and designed for longer responses like descriptions or paragraphs.</a:t>
            </a:r>
          </a:p>
        </p:txBody>
      </p:sp>
      <p:sp>
        <p:nvSpPr>
          <p:cNvPr id="4" name="Slide Number Placeholder 3"/>
          <p:cNvSpPr>
            <a:spLocks noGrp="1"/>
          </p:cNvSpPr>
          <p:nvPr>
            <p:ph type="sldNum" sz="quarter" idx="5"/>
          </p:nvPr>
        </p:nvSpPr>
        <p:spPr/>
        <p:txBody>
          <a:bodyPr/>
          <a:lstStyle/>
          <a:p>
            <a:fld id="{7E3EFFCD-2707-464E-8668-7D1BDDA9873E}" type="slidenum">
              <a:rPr lang="en-US" smtClean="0"/>
              <a:pPr/>
              <a:t>13</a:t>
            </a:fld>
            <a:endParaRPr lang="en-US" dirty="0"/>
          </a:p>
        </p:txBody>
      </p:sp>
    </p:spTree>
    <p:extLst>
      <p:ext uri="{BB962C8B-B14F-4D97-AF65-F5344CB8AC3E}">
        <p14:creationId xmlns:p14="http://schemas.microsoft.com/office/powerpoint/2010/main" val="84142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an agent interact with the web? </a:t>
            </a:r>
          </a:p>
          <a:p>
            <a:r>
              <a:rPr lang="en-US" dirty="0"/>
              <a:t>We’ve developed a library of actions—tools that allow the agent to perform various operations on a web page. </a:t>
            </a:r>
          </a:p>
          <a:p>
            <a:r>
              <a:rPr lang="en-US" dirty="0"/>
              <a:t>As a result, building a web agent becomes a matter of sequencing these tool calls appropriately to complete the task</a:t>
            </a:r>
          </a:p>
        </p:txBody>
      </p:sp>
      <p:sp>
        <p:nvSpPr>
          <p:cNvPr id="4" name="Slide Number Placeholder 3"/>
          <p:cNvSpPr>
            <a:spLocks noGrp="1"/>
          </p:cNvSpPr>
          <p:nvPr>
            <p:ph type="sldNum" sz="quarter" idx="5"/>
          </p:nvPr>
        </p:nvSpPr>
        <p:spPr/>
        <p:txBody>
          <a:bodyPr/>
          <a:lstStyle/>
          <a:p>
            <a:fld id="{7E3EFFCD-2707-464E-8668-7D1BDDA9873E}" type="slidenum">
              <a:rPr lang="en-US" smtClean="0"/>
              <a:pPr/>
              <a:t>14</a:t>
            </a:fld>
            <a:endParaRPr lang="en-US" dirty="0"/>
          </a:p>
        </p:txBody>
      </p:sp>
    </p:spTree>
    <p:extLst>
      <p:ext uri="{BB962C8B-B14F-4D97-AF65-F5344CB8AC3E}">
        <p14:creationId xmlns:p14="http://schemas.microsoft.com/office/powerpoint/2010/main" val="570930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Here’s an overview of the framework we developed to streamline model evaluation.</a:t>
            </a:r>
          </a:p>
          <a:p>
            <a:pPr>
              <a:buNone/>
            </a:pPr>
            <a:r>
              <a:rPr lang="en-US" dirty="0"/>
              <a:t>We start by loading the tasks into </a:t>
            </a:r>
            <a:r>
              <a:rPr lang="en-US" b="1" dirty="0"/>
              <a:t>Turkle</a:t>
            </a:r>
            <a:r>
              <a:rPr lang="en-US" dirty="0"/>
              <a:t>, an open-source replication of Amazon Mechanical Turk. These tasks are then rendered in a web browser using </a:t>
            </a:r>
            <a:r>
              <a:rPr lang="en-US" b="1" dirty="0"/>
              <a:t>Selenium</a:t>
            </a:r>
            <a:r>
              <a:rPr lang="en-US" dirty="0"/>
              <a:t>.</a:t>
            </a:r>
          </a:p>
          <a:p>
            <a:pPr>
              <a:buNone/>
            </a:pPr>
            <a:r>
              <a:rPr lang="en-US" dirty="0"/>
              <a:t>To handle evaluation and interaction, we’ve built a lightweight library with two main components: the </a:t>
            </a:r>
            <a:r>
              <a:rPr lang="en-US" b="1" dirty="0"/>
              <a:t>Evaluator</a:t>
            </a:r>
            <a:r>
              <a:rPr lang="en-US" dirty="0"/>
              <a:t> and the </a:t>
            </a:r>
            <a:r>
              <a:rPr lang="en-US" b="1" dirty="0"/>
              <a:t>Actuator</a:t>
            </a:r>
            <a:r>
              <a:rPr lang="en-US" dirty="0"/>
              <a:t>.</a:t>
            </a:r>
          </a:p>
          <a:p>
            <a:pPr>
              <a:buNone/>
            </a:pPr>
            <a:r>
              <a:rPr lang="en-US" dirty="0"/>
              <a:t>The </a:t>
            </a:r>
            <a:r>
              <a:rPr lang="en-US" b="1" dirty="0"/>
              <a:t>Evaluator</a:t>
            </a:r>
            <a:r>
              <a:rPr lang="en-US" dirty="0"/>
              <a:t> iterates over each task and its instances, providing the agent with a URL and instance ID, and expecting a response in the form of a sequence of actions.</a:t>
            </a:r>
          </a:p>
          <a:p>
            <a:pPr>
              <a:buNone/>
            </a:pPr>
            <a:r>
              <a:rPr lang="en-US" dirty="0"/>
              <a:t>The </a:t>
            </a:r>
            <a:r>
              <a:rPr lang="en-US" b="1" dirty="0"/>
              <a:t>Actuator</a:t>
            </a:r>
            <a:r>
              <a:rPr lang="en-US" dirty="0"/>
              <a:t>—which includes the set of tools we showed earlier—then executes these actions on the web page, modifying its content accordingly.</a:t>
            </a:r>
          </a:p>
          <a:p>
            <a:r>
              <a:rPr lang="en-US" dirty="0"/>
              <a:t>Once execution is complete, the </a:t>
            </a:r>
            <a:r>
              <a:rPr lang="en-US" b="1" dirty="0"/>
              <a:t>Evaluator</a:t>
            </a:r>
            <a:r>
              <a:rPr lang="en-US" dirty="0"/>
              <a:t> retrieves the values entered in the relevant fields and compares them to the gold-standard annotations provided by human workers.</a:t>
            </a:r>
          </a:p>
        </p:txBody>
      </p:sp>
      <p:sp>
        <p:nvSpPr>
          <p:cNvPr id="4" name="Slide Number Placeholder 3"/>
          <p:cNvSpPr>
            <a:spLocks noGrp="1"/>
          </p:cNvSpPr>
          <p:nvPr>
            <p:ph type="sldNum" sz="quarter" idx="5"/>
          </p:nvPr>
        </p:nvSpPr>
        <p:spPr/>
        <p:txBody>
          <a:bodyPr/>
          <a:lstStyle/>
          <a:p>
            <a:fld id="{7E3EFFCD-2707-464E-8668-7D1BDDA9873E}" type="slidenum">
              <a:rPr lang="en-US" smtClean="0"/>
              <a:pPr/>
              <a:t>15</a:t>
            </a:fld>
            <a:endParaRPr lang="en-US" dirty="0"/>
          </a:p>
        </p:txBody>
      </p:sp>
    </p:spTree>
    <p:extLst>
      <p:ext uri="{BB962C8B-B14F-4D97-AF65-F5344CB8AC3E}">
        <p14:creationId xmlns:p14="http://schemas.microsoft.com/office/powerpoint/2010/main" val="34987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this setup, we provide the </a:t>
            </a:r>
            <a:r>
              <a:rPr lang="en-US" b="1" dirty="0"/>
              <a:t>full HTML content</a:t>
            </a:r>
            <a:r>
              <a:rPr lang="en-US" dirty="0"/>
              <a:t> of each task, along with </a:t>
            </a:r>
            <a:r>
              <a:rPr lang="en-US" b="1" dirty="0"/>
              <a:t>7 in-context demonstrations</a:t>
            </a:r>
            <a:r>
              <a:rPr lang="en-US" dirty="0"/>
              <a:t> included in the input.</a:t>
            </a:r>
          </a:p>
          <a:p>
            <a:pPr>
              <a:buNone/>
            </a:pPr>
            <a:r>
              <a:rPr lang="en-US" dirty="0"/>
              <a:t>Because the total input length often exceeds 80,000 tokens, only proprietary models were able to handle such long contexts at the time of our evaluation—which is what we're highlighting here.</a:t>
            </a:r>
          </a:p>
          <a:p>
            <a:pPr>
              <a:buNone/>
            </a:pPr>
            <a:r>
              <a:rPr lang="en-US" dirty="0"/>
              <a:t>Take a look at the first column: this represents the </a:t>
            </a:r>
            <a:r>
              <a:rPr lang="en-US" b="1" dirty="0"/>
              <a:t>'do-nothing' baseline</a:t>
            </a:r>
            <a:r>
              <a:rPr lang="en-US" dirty="0"/>
              <a:t>, where the agent literally performs no actions. This is non-zero since for certain fields doing nothing (like revising a story) results in partial match. </a:t>
            </a:r>
          </a:p>
          <a:p>
            <a:pPr>
              <a:buNone/>
            </a:pPr>
            <a:endParaRPr lang="en-US" dirty="0"/>
          </a:p>
          <a:p>
            <a:pPr>
              <a:buNone/>
            </a:pPr>
            <a:r>
              <a:rPr lang="en-US" dirty="0"/>
              <a:t>The best performance is achieved by </a:t>
            </a:r>
            <a:r>
              <a:rPr lang="en-US" b="1" dirty="0"/>
              <a:t>GPT-4V</a:t>
            </a:r>
            <a:r>
              <a:rPr lang="en-US" dirty="0"/>
              <a:t>, which had access to both the HTML and a screenshot of the page. This is a significant improvement over the baseline.</a:t>
            </a:r>
          </a:p>
          <a:p>
            <a:r>
              <a:rPr lang="en-US" dirty="0"/>
              <a:t>Still, even with the impressive capabilities of these generalist models, there's a notable gap between their performance and the nominal upper bound.</a:t>
            </a:r>
          </a:p>
        </p:txBody>
      </p:sp>
      <p:sp>
        <p:nvSpPr>
          <p:cNvPr id="4" name="Slide Number Placeholder 3"/>
          <p:cNvSpPr>
            <a:spLocks noGrp="1"/>
          </p:cNvSpPr>
          <p:nvPr>
            <p:ph type="sldNum" sz="quarter" idx="5"/>
          </p:nvPr>
        </p:nvSpPr>
        <p:spPr/>
        <p:txBody>
          <a:bodyPr/>
          <a:lstStyle/>
          <a:p>
            <a:fld id="{7E3EFFCD-2707-464E-8668-7D1BDDA9873E}" type="slidenum">
              <a:rPr lang="en-US" smtClean="0"/>
              <a:pPr/>
              <a:t>16</a:t>
            </a:fld>
            <a:endParaRPr lang="en-US" dirty="0"/>
          </a:p>
        </p:txBody>
      </p:sp>
    </p:spTree>
    <p:extLst>
      <p:ext uri="{BB962C8B-B14F-4D97-AF65-F5344CB8AC3E}">
        <p14:creationId xmlns:p14="http://schemas.microsoft.com/office/powerpoint/2010/main" val="1591911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We also evaluate these models in a different setting where each model is given only a </a:t>
            </a:r>
            <a:r>
              <a:rPr lang="en-US" b="1" dirty="0"/>
              <a:t>condensed view</a:t>
            </a:r>
            <a:r>
              <a:rPr lang="en-US" dirty="0"/>
              <a:t> of the page content.</a:t>
            </a:r>
          </a:p>
          <a:p>
            <a:pPr>
              <a:buNone/>
            </a:pPr>
            <a:r>
              <a:rPr lang="en-US" dirty="0"/>
              <a:t>In this setup, the input includes just a few neighboring lines of HTML, immediately above and below the input field the model is currently working on.</a:t>
            </a:r>
          </a:p>
          <a:p>
            <a:pPr>
              <a:buNone/>
            </a:pPr>
            <a:r>
              <a:rPr lang="en-US" dirty="0"/>
              <a:t>This significantly reduces the context length to around </a:t>
            </a:r>
            <a:r>
              <a:rPr lang="en-US" b="1" dirty="0"/>
              <a:t>5–10K tokens</a:t>
            </a:r>
            <a:r>
              <a:rPr lang="en-US" dirty="0"/>
              <a:t>, making it feasible to benchmark </a:t>
            </a:r>
            <a:r>
              <a:rPr lang="en-US" b="1" dirty="0"/>
              <a:t>open-weight models</a:t>
            </a:r>
            <a:r>
              <a:rPr lang="en-US" dirty="0"/>
              <a:t>.</a:t>
            </a:r>
          </a:p>
          <a:p>
            <a:r>
              <a:rPr lang="en-US" dirty="0"/>
              <a:t>Interestingly, in this setting, some open-weight models perform competitively with GPT-4. In particular, </a:t>
            </a:r>
            <a:r>
              <a:rPr lang="en-US" b="1" dirty="0"/>
              <a:t>Qwen2-72B</a:t>
            </a:r>
            <a:r>
              <a:rPr lang="en-US" dirty="0"/>
              <a:t> shows strong results, very close to GPT-4’s performance.</a:t>
            </a:r>
          </a:p>
        </p:txBody>
      </p:sp>
      <p:sp>
        <p:nvSpPr>
          <p:cNvPr id="4" name="Slide Number Placeholder 3"/>
          <p:cNvSpPr>
            <a:spLocks noGrp="1"/>
          </p:cNvSpPr>
          <p:nvPr>
            <p:ph type="sldNum" sz="quarter" idx="5"/>
          </p:nvPr>
        </p:nvSpPr>
        <p:spPr/>
        <p:txBody>
          <a:bodyPr/>
          <a:lstStyle/>
          <a:p>
            <a:fld id="{7E3EFFCD-2707-464E-8668-7D1BDDA9873E}" type="slidenum">
              <a:rPr lang="en-US" smtClean="0"/>
              <a:pPr/>
              <a:t>17</a:t>
            </a:fld>
            <a:endParaRPr lang="en-US" dirty="0"/>
          </a:p>
        </p:txBody>
      </p:sp>
    </p:spTree>
    <p:extLst>
      <p:ext uri="{BB962C8B-B14F-4D97-AF65-F5344CB8AC3E}">
        <p14:creationId xmlns:p14="http://schemas.microsoft.com/office/powerpoint/2010/main" val="1179200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We also looked into model performance across different </a:t>
            </a:r>
            <a:r>
              <a:rPr lang="en-US" b="1" dirty="0"/>
              <a:t>input field types</a:t>
            </a:r>
            <a:r>
              <a:rPr lang="en-US" dirty="0"/>
              <a:t>. While the overall trends are similar across models, some interesting differences emerge.</a:t>
            </a:r>
          </a:p>
          <a:p>
            <a:pPr>
              <a:buNone/>
            </a:pPr>
            <a:r>
              <a:rPr lang="en-US" dirty="0"/>
              <a:t>One notable finding is GPT-4’s unexpectedly </a:t>
            </a:r>
            <a:r>
              <a:rPr lang="en-US" b="1" dirty="0"/>
              <a:t>lower performance on 'text' input fields</a:t>
            </a:r>
            <a:r>
              <a:rPr lang="en-US" dirty="0"/>
              <a:t> compared to other models—a result we couldn't fully explain.</a:t>
            </a:r>
          </a:p>
          <a:p>
            <a:pPr>
              <a:buNone/>
            </a:pPr>
            <a:r>
              <a:rPr lang="en-US" dirty="0"/>
              <a:t>Because the dataset is skewed toward </a:t>
            </a:r>
            <a:r>
              <a:rPr lang="en-US" b="1" dirty="0"/>
              <a:t>checkbox</a:t>
            </a:r>
            <a:r>
              <a:rPr lang="en-US" dirty="0"/>
              <a:t> fields, where GPT-4 performs strongly in overall performance.</a:t>
            </a:r>
          </a:p>
          <a:p>
            <a:r>
              <a:rPr lang="en-US" dirty="0"/>
              <a:t>This complementarity also suggests an opportunity for </a:t>
            </a:r>
            <a:r>
              <a:rPr lang="en-US" b="1" dirty="0"/>
              <a:t>hybrid approaches</a:t>
            </a:r>
            <a:r>
              <a:rPr lang="en-US" dirty="0"/>
              <a:t>, where models specializing in specific input types could be combined to improve overall accuracy.</a:t>
            </a:r>
          </a:p>
        </p:txBody>
      </p:sp>
      <p:sp>
        <p:nvSpPr>
          <p:cNvPr id="4" name="Slide Number Placeholder 3"/>
          <p:cNvSpPr>
            <a:spLocks noGrp="1"/>
          </p:cNvSpPr>
          <p:nvPr>
            <p:ph type="sldNum" sz="quarter" idx="5"/>
          </p:nvPr>
        </p:nvSpPr>
        <p:spPr/>
        <p:txBody>
          <a:bodyPr/>
          <a:lstStyle/>
          <a:p>
            <a:fld id="{7E3EFFCD-2707-464E-8668-7D1BDDA9873E}" type="slidenum">
              <a:rPr lang="en-US" smtClean="0"/>
              <a:pPr/>
              <a:t>18</a:t>
            </a:fld>
            <a:endParaRPr lang="en-US" dirty="0"/>
          </a:p>
        </p:txBody>
      </p:sp>
    </p:spTree>
    <p:extLst>
      <p:ext uri="{BB962C8B-B14F-4D97-AF65-F5344CB8AC3E}">
        <p14:creationId xmlns:p14="http://schemas.microsoft.com/office/powerpoint/2010/main" val="1181621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You might be wondering:</a:t>
            </a:r>
            <a:r>
              <a:rPr lang="en-US" dirty="0"/>
              <a:t> how hard is it to add your own solver to our benchmark?</a:t>
            </a:r>
          </a:p>
          <a:p>
            <a:pPr>
              <a:buNone/>
            </a:pPr>
            <a:r>
              <a:rPr lang="en-US" b="1" dirty="0"/>
              <a:t>Good news—it’s easy!</a:t>
            </a:r>
            <a:endParaRPr lang="en-US" dirty="0"/>
          </a:p>
          <a:p>
            <a:pPr>
              <a:buNone/>
            </a:pPr>
            <a:r>
              <a:rPr lang="en-US" dirty="0"/>
              <a:t>All you need to do is create a Python class that extends our baseline class, fetches the inputs (HTML or screenshots), and returns the appropriate sequence of actions.</a:t>
            </a:r>
          </a:p>
          <a:p>
            <a:r>
              <a:rPr lang="en-US" dirty="0"/>
              <a:t>That’s it!</a:t>
            </a:r>
          </a:p>
        </p:txBody>
      </p:sp>
      <p:sp>
        <p:nvSpPr>
          <p:cNvPr id="4" name="Slide Number Placeholder 3"/>
          <p:cNvSpPr>
            <a:spLocks noGrp="1"/>
          </p:cNvSpPr>
          <p:nvPr>
            <p:ph type="sldNum" sz="quarter" idx="5"/>
          </p:nvPr>
        </p:nvSpPr>
        <p:spPr/>
        <p:txBody>
          <a:bodyPr/>
          <a:lstStyle/>
          <a:p>
            <a:fld id="{7E3EFFCD-2707-464E-8668-7D1BDDA9873E}" type="slidenum">
              <a:rPr lang="en-US" smtClean="0"/>
              <a:pPr/>
              <a:t>19</a:t>
            </a:fld>
            <a:endParaRPr lang="en-US" dirty="0"/>
          </a:p>
        </p:txBody>
      </p:sp>
    </p:spTree>
    <p:extLst>
      <p:ext uri="{BB962C8B-B14F-4D97-AF65-F5344CB8AC3E}">
        <p14:creationId xmlns:p14="http://schemas.microsoft.com/office/powerpoint/2010/main" val="225205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there’s growing excitement around building web agents that can accomplish a variety of tasks by interacting with a web browser. Naturally, an essential step toward making progress in this area is developing a reliable and comprehensive evaluation framework.</a:t>
            </a:r>
          </a:p>
        </p:txBody>
      </p:sp>
      <p:sp>
        <p:nvSpPr>
          <p:cNvPr id="4" name="Slide Number Placeholder 3"/>
          <p:cNvSpPr>
            <a:spLocks noGrp="1"/>
          </p:cNvSpPr>
          <p:nvPr>
            <p:ph type="sldNum" sz="quarter" idx="5"/>
          </p:nvPr>
        </p:nvSpPr>
        <p:spPr/>
        <p:txBody>
          <a:bodyPr/>
          <a:lstStyle/>
          <a:p>
            <a:fld id="{7E3EFFCD-2707-464E-8668-7D1BDDA9873E}" type="slidenum">
              <a:rPr lang="en-US" smtClean="0"/>
              <a:pPr/>
              <a:t>2</a:t>
            </a:fld>
            <a:endParaRPr lang="en-US" dirty="0"/>
          </a:p>
        </p:txBody>
      </p:sp>
    </p:spTree>
    <p:extLst>
      <p:ext uri="{BB962C8B-B14F-4D97-AF65-F5344CB8AC3E}">
        <p14:creationId xmlns:p14="http://schemas.microsoft.com/office/powerpoint/2010/main" val="1099192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20</a:t>
            </a:fld>
            <a:endParaRPr lang="en-US" dirty="0"/>
          </a:p>
        </p:txBody>
      </p:sp>
    </p:spTree>
    <p:extLst>
      <p:ext uri="{BB962C8B-B14F-4D97-AF65-F5344CB8AC3E}">
        <p14:creationId xmlns:p14="http://schemas.microsoft.com/office/powerpoint/2010/main" val="1754954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we looked into differences between vision-lang and text-only models.</a:t>
            </a:r>
          </a:p>
          <a:p>
            <a:r>
              <a:rPr lang="en-US" dirty="0"/>
              <a:t>Specifically, we compared the two versions of GPT-4. </a:t>
            </a:r>
          </a:p>
          <a:p>
            <a:endParaRPr lang="en-US" dirty="0"/>
          </a:p>
          <a:p>
            <a:r>
              <a:rPr lang="en-US" dirty="0"/>
              <a:t>The figure shows  breakdown of model performance across tasks in Figure 5. On 9 out of 16 evaluation tasks,</a:t>
            </a:r>
          </a:p>
          <a:p>
            <a:r>
              <a:rPr lang="en-US" dirty="0"/>
              <a:t>the two models exhibit notable performance differences. While it’s intuitive to assume tasks with</a:t>
            </a:r>
          </a:p>
          <a:p>
            <a:r>
              <a:rPr lang="en-US" dirty="0"/>
              <a:t>richer interfaces benefit more from visual input,</a:t>
            </a:r>
          </a:p>
          <a:p>
            <a:r>
              <a:rPr lang="en-US" dirty="0"/>
              <a:t>empirical results do not clearly pinpoint which task</a:t>
            </a:r>
          </a:p>
          <a:p>
            <a:r>
              <a:rPr lang="en-US" dirty="0"/>
              <a:t>design aspects drive these differences. Overall, we</a:t>
            </a:r>
          </a:p>
          <a:p>
            <a:r>
              <a:rPr lang="en-US" dirty="0"/>
              <a:t>conclude that text-only and vision-language models have complementary capabilities.</a:t>
            </a:r>
          </a:p>
        </p:txBody>
      </p:sp>
      <p:sp>
        <p:nvSpPr>
          <p:cNvPr id="4" name="Slide Number Placeholder 3"/>
          <p:cNvSpPr>
            <a:spLocks noGrp="1"/>
          </p:cNvSpPr>
          <p:nvPr>
            <p:ph type="sldNum" sz="quarter" idx="5"/>
          </p:nvPr>
        </p:nvSpPr>
        <p:spPr/>
        <p:txBody>
          <a:bodyPr/>
          <a:lstStyle/>
          <a:p>
            <a:fld id="{7E3EFFCD-2707-464E-8668-7D1BDDA9873E}" type="slidenum">
              <a:rPr lang="en-US" smtClean="0"/>
              <a:pPr/>
              <a:t>22</a:t>
            </a:fld>
            <a:endParaRPr lang="en-US" dirty="0"/>
          </a:p>
        </p:txBody>
      </p:sp>
    </p:spTree>
    <p:extLst>
      <p:ext uri="{BB962C8B-B14F-4D97-AF65-F5344CB8AC3E}">
        <p14:creationId xmlns:p14="http://schemas.microsoft.com/office/powerpoint/2010/main" val="3709948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is that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24</a:t>
            </a:fld>
            <a:endParaRPr lang="en-US" dirty="0"/>
          </a:p>
        </p:txBody>
      </p:sp>
    </p:spTree>
    <p:extLst>
      <p:ext uri="{BB962C8B-B14F-4D97-AF65-F5344CB8AC3E}">
        <p14:creationId xmlns:p14="http://schemas.microsoft.com/office/powerpoint/2010/main" val="2604331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is that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25</a:t>
            </a:fld>
            <a:endParaRPr lang="en-US" dirty="0"/>
          </a:p>
        </p:txBody>
      </p:sp>
    </p:spTree>
    <p:extLst>
      <p:ext uri="{BB962C8B-B14F-4D97-AF65-F5344CB8AC3E}">
        <p14:creationId xmlns:p14="http://schemas.microsoft.com/office/powerpoint/2010/main" val="2507897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is that </a:t>
            </a:r>
          </a:p>
        </p:txBody>
      </p:sp>
      <p:sp>
        <p:nvSpPr>
          <p:cNvPr id="4" name="Slide Number Placeholder 3"/>
          <p:cNvSpPr>
            <a:spLocks noGrp="1"/>
          </p:cNvSpPr>
          <p:nvPr>
            <p:ph type="sldNum" sz="quarter" idx="5"/>
          </p:nvPr>
        </p:nvSpPr>
        <p:spPr/>
        <p:txBody>
          <a:bodyPr/>
          <a:lstStyle/>
          <a:p>
            <a:fld id="{7E3EFFCD-2707-464E-8668-7D1BDDA9873E}" type="slidenum">
              <a:rPr lang="en-US" smtClean="0"/>
              <a:pPr/>
              <a:t>31</a:t>
            </a:fld>
            <a:endParaRPr lang="en-US" dirty="0"/>
          </a:p>
        </p:txBody>
      </p:sp>
    </p:spTree>
    <p:extLst>
      <p:ext uri="{BB962C8B-B14F-4D97-AF65-F5344CB8AC3E}">
        <p14:creationId xmlns:p14="http://schemas.microsoft.com/office/powerpoint/2010/main" val="4105500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benefit is that </a:t>
            </a:r>
          </a:p>
        </p:txBody>
      </p:sp>
      <p:sp>
        <p:nvSpPr>
          <p:cNvPr id="4" name="Slide Number Placeholder 3"/>
          <p:cNvSpPr>
            <a:spLocks noGrp="1"/>
          </p:cNvSpPr>
          <p:nvPr>
            <p:ph type="sldNum" sz="quarter" idx="5"/>
          </p:nvPr>
        </p:nvSpPr>
        <p:spPr/>
        <p:txBody>
          <a:bodyPr/>
          <a:lstStyle/>
          <a:p>
            <a:fld id="{7E3EFFCD-2707-464E-8668-7D1BDDA9873E}" type="slidenum">
              <a:rPr lang="en-US" smtClean="0"/>
              <a:pPr/>
              <a:t>32</a:t>
            </a:fld>
            <a:endParaRPr lang="en-US" dirty="0"/>
          </a:p>
        </p:txBody>
      </p:sp>
    </p:spTree>
    <p:extLst>
      <p:ext uri="{BB962C8B-B14F-4D97-AF65-F5344CB8AC3E}">
        <p14:creationId xmlns:p14="http://schemas.microsoft.com/office/powerpoint/2010/main" val="2985178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4643a7983f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4643a7983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713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Several prior works have attempted to tackle this challenge, and I’ve highlighted them </a:t>
            </a:r>
            <a:r>
              <a:rPr lang="en-US" dirty="0" err="1"/>
              <a:t>here.You</a:t>
            </a:r>
            <a:r>
              <a:rPr lang="en-US" dirty="0"/>
              <a:t> might be wondering: why aren’t these existing benchmarks sufficient?</a:t>
            </a:r>
          </a:p>
          <a:p>
            <a:pPr>
              <a:buNone/>
            </a:pPr>
            <a:r>
              <a:rPr lang="en-US" dirty="0"/>
              <a:t>The answer is similar to what we see in NLP—benchmarking is inherently difficult. Just as we continually develop more realistic and comprehensive benchmarks in NLP, we face similar challenges with web agents.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existing benchmarks make assumptions about the types of web pages or tasks they support, which inevitably limits their scope. Asa result, each one captures a different slice of the web.</a:t>
            </a:r>
            <a:br>
              <a:rPr lang="en-US" dirty="0"/>
            </a:br>
            <a:r>
              <a:rPr lang="en-US" dirty="0"/>
              <a:t>We’re not exempt from making assumptions either. However, our key contribution lies in introducing a new domain that previous benchmarks haven’t considered—and we believe this opens up new opportunities for evaluation.</a:t>
            </a:r>
          </a:p>
        </p:txBody>
      </p:sp>
      <p:sp>
        <p:nvSpPr>
          <p:cNvPr id="4" name="Slide Number Placeholder 3"/>
          <p:cNvSpPr>
            <a:spLocks noGrp="1"/>
          </p:cNvSpPr>
          <p:nvPr>
            <p:ph type="sldNum" sz="quarter" idx="5"/>
          </p:nvPr>
        </p:nvSpPr>
        <p:spPr/>
        <p:txBody>
          <a:bodyPr/>
          <a:lstStyle/>
          <a:p>
            <a:fld id="{7E3EFFCD-2707-464E-8668-7D1BDDA9873E}" type="slidenum">
              <a:rPr lang="en-US" smtClean="0"/>
              <a:pPr/>
              <a:t>3</a:t>
            </a:fld>
            <a:endParaRPr lang="en-US" dirty="0"/>
          </a:p>
        </p:txBody>
      </p:sp>
    </p:spTree>
    <p:extLst>
      <p:ext uri="{BB962C8B-B14F-4D97-AF65-F5344CB8AC3E}">
        <p14:creationId xmlns:p14="http://schemas.microsoft.com/office/powerpoint/2010/main" val="1363188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One such domain is crowdsourcing platforms, where human workers complete micro-tasks in exchange for small rewards. </a:t>
            </a:r>
          </a:p>
          <a:p>
            <a:pPr>
              <a:buNone/>
            </a:pPr>
            <a:r>
              <a:rPr lang="en-US" dirty="0"/>
              <a:t>Thee are hundreds of tasks daily on crowdsourcing platforms that require manual annotation on computer screen. These are pages that are designed with structured layouts and stylistic elements—like tables, font sizes, and color—to clearly communicate the task. Inspired by how humans navigate and complete these web-based tasks, we’re motivated to evaluate web agents on the same kinds of real-world interfaces that crowd workers interact with daily.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a:t>
            </a:fld>
            <a:endParaRPr lang="en-US" dirty="0"/>
          </a:p>
        </p:txBody>
      </p:sp>
    </p:spTree>
    <p:extLst>
      <p:ext uri="{BB962C8B-B14F-4D97-AF65-F5344CB8AC3E}">
        <p14:creationId xmlns:p14="http://schemas.microsoft.com/office/powerpoint/2010/main" val="3029463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support this evaluation, we introduce </a:t>
            </a:r>
            <a:r>
              <a:rPr lang="en-US" b="1" dirty="0"/>
              <a:t>TURKINGBENCH</a:t>
            </a:r>
            <a:r>
              <a:rPr lang="en-US" dirty="0"/>
              <a:t>—a benchmark designed for web-grounded tasks drawn from real crowdsourcing interfaces. These tasks convey information through a combination of stylistic cues (like colors, font sizes, and shapes), structural elements (such as tables and headings), and multiple modalities—including text, images, and video.</a:t>
            </a:r>
          </a:p>
          <a:p>
            <a:r>
              <a:rPr lang="en-US" dirty="0"/>
              <a:t>Successfully completing them requires agents to interpret a complex mix of signals and demonstrate strong language understanding in visually rich, dynamic environments.</a:t>
            </a:r>
          </a:p>
        </p:txBody>
      </p:sp>
      <p:sp>
        <p:nvSpPr>
          <p:cNvPr id="4" name="Slide Number Placeholder 3"/>
          <p:cNvSpPr>
            <a:spLocks noGrp="1"/>
          </p:cNvSpPr>
          <p:nvPr>
            <p:ph type="sldNum" sz="quarter" idx="5"/>
          </p:nvPr>
        </p:nvSpPr>
        <p:spPr/>
        <p:txBody>
          <a:bodyPr/>
          <a:lstStyle/>
          <a:p>
            <a:fld id="{7E3EFFCD-2707-464E-8668-7D1BDDA9873E}" type="slidenum">
              <a:rPr lang="en-US" smtClean="0"/>
              <a:pPr/>
              <a:t>5</a:t>
            </a:fld>
            <a:endParaRPr lang="en-US" dirty="0"/>
          </a:p>
        </p:txBody>
      </p:sp>
    </p:spTree>
    <p:extLst>
      <p:ext uri="{BB962C8B-B14F-4D97-AF65-F5344CB8AC3E}">
        <p14:creationId xmlns:p14="http://schemas.microsoft.com/office/powerpoint/2010/main" val="4160621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D01E5-4D4E-8179-B39E-67F48704D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F46DE-5CCB-5935-F772-E11514014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938AE7-CC38-561D-F0F0-6087D56E4B7C}"/>
              </a:ext>
            </a:extLst>
          </p:cNvPr>
          <p:cNvSpPr>
            <a:spLocks noGrp="1"/>
          </p:cNvSpPr>
          <p:nvPr>
            <p:ph type="body" idx="1"/>
          </p:nvPr>
        </p:nvSpPr>
        <p:spPr/>
        <p:txBody>
          <a:bodyPr/>
          <a:lstStyle/>
          <a:p>
            <a:pPr>
              <a:buNone/>
            </a:pPr>
            <a:r>
              <a:rPr lang="en-US" dirty="0"/>
              <a:t>Let’s walk through a few examples.</a:t>
            </a:r>
          </a:p>
          <a:p>
            <a:pPr>
              <a:buNone/>
            </a:pPr>
            <a:r>
              <a:rPr lang="en-US" dirty="0"/>
              <a:t>At the top of the page, you’ll find detailed instructions that the agent needs to read and understand—paying special attention to bolded labels and formatting cues.</a:t>
            </a:r>
          </a:p>
          <a:p>
            <a:r>
              <a:rPr lang="en-US" dirty="0"/>
              <a:t>As we scroll down the page…</a:t>
            </a:r>
          </a:p>
        </p:txBody>
      </p:sp>
      <p:sp>
        <p:nvSpPr>
          <p:cNvPr id="4" name="Slide Number Placeholder 3">
            <a:extLst>
              <a:ext uri="{FF2B5EF4-FFF2-40B4-BE49-F238E27FC236}">
                <a16:creationId xmlns:a16="http://schemas.microsoft.com/office/drawing/2014/main" id="{51734460-E5F5-10DE-3D02-D09FE65D4C70}"/>
              </a:ext>
            </a:extLst>
          </p:cNvPr>
          <p:cNvSpPr>
            <a:spLocks noGrp="1"/>
          </p:cNvSpPr>
          <p:nvPr>
            <p:ph type="sldNum" sz="quarter" idx="5"/>
          </p:nvPr>
        </p:nvSpPr>
        <p:spPr/>
        <p:txBody>
          <a:bodyPr/>
          <a:lstStyle/>
          <a:p>
            <a:fld id="{7E3EFFCD-2707-464E-8668-7D1BDDA9873E}" type="slidenum">
              <a:rPr lang="en-US" smtClean="0"/>
              <a:pPr/>
              <a:t>6</a:t>
            </a:fld>
            <a:endParaRPr lang="en-US" dirty="0"/>
          </a:p>
        </p:txBody>
      </p:sp>
    </p:spTree>
    <p:extLst>
      <p:ext uri="{BB962C8B-B14F-4D97-AF65-F5344CB8AC3E}">
        <p14:creationId xmlns:p14="http://schemas.microsoft.com/office/powerpoint/2010/main" val="187315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C87FA-9153-125A-6673-0D9EE43DE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F5426-3C16-0E6C-2FBF-B9B00AE235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A6B95-D8A7-8C30-546F-1575DAB4FDF6}"/>
              </a:ext>
            </a:extLst>
          </p:cNvPr>
          <p:cNvSpPr>
            <a:spLocks noGrp="1"/>
          </p:cNvSpPr>
          <p:nvPr>
            <p:ph type="body" idx="1"/>
          </p:nvPr>
        </p:nvSpPr>
        <p:spPr/>
        <p:txBody>
          <a:bodyPr/>
          <a:lstStyle/>
          <a:p>
            <a:pPr>
              <a:buNone/>
            </a:pPr>
            <a:r>
              <a:rPr lang="en-US" dirty="0"/>
              <a:t>As we scroll down, we come across an example that demonstrates how the task should be completed.</a:t>
            </a:r>
          </a:p>
          <a:p>
            <a:r>
              <a:rPr lang="en-US" dirty="0"/>
              <a:t>Notice the tabular structure—there are three distinct columns, each representing different types of information. The text blobs have different color signaling a different meaning.</a:t>
            </a:r>
          </a:p>
        </p:txBody>
      </p:sp>
      <p:sp>
        <p:nvSpPr>
          <p:cNvPr id="4" name="Slide Number Placeholder 3">
            <a:extLst>
              <a:ext uri="{FF2B5EF4-FFF2-40B4-BE49-F238E27FC236}">
                <a16:creationId xmlns:a16="http://schemas.microsoft.com/office/drawing/2014/main" id="{253F3BA8-26C5-D259-69D6-B817E996A235}"/>
              </a:ext>
            </a:extLst>
          </p:cNvPr>
          <p:cNvSpPr>
            <a:spLocks noGrp="1"/>
          </p:cNvSpPr>
          <p:nvPr>
            <p:ph type="sldNum" sz="quarter" idx="5"/>
          </p:nvPr>
        </p:nvSpPr>
        <p:spPr/>
        <p:txBody>
          <a:bodyPr/>
          <a:lstStyle/>
          <a:p>
            <a:fld id="{7E3EFFCD-2707-464E-8668-7D1BDDA9873E}" type="slidenum">
              <a:rPr lang="en-US" smtClean="0"/>
              <a:pPr/>
              <a:t>7</a:t>
            </a:fld>
            <a:endParaRPr lang="en-US" dirty="0"/>
          </a:p>
        </p:txBody>
      </p:sp>
    </p:spTree>
    <p:extLst>
      <p:ext uri="{BB962C8B-B14F-4D97-AF65-F5344CB8AC3E}">
        <p14:creationId xmlns:p14="http://schemas.microsoft.com/office/powerpoint/2010/main" val="1722046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C1C4F-2F62-321D-1C96-B8397EB75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94EB7-2738-F688-E13C-85F8E7827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ABE6F-F40B-E78D-6A0E-EBE756454CF0}"/>
              </a:ext>
            </a:extLst>
          </p:cNvPr>
          <p:cNvSpPr>
            <a:spLocks noGrp="1"/>
          </p:cNvSpPr>
          <p:nvPr>
            <p:ph type="body" idx="1"/>
          </p:nvPr>
        </p:nvSpPr>
        <p:spPr/>
        <p:txBody>
          <a:bodyPr/>
          <a:lstStyle/>
          <a:p>
            <a:r>
              <a:rPr lang="en-US" dirty="0"/>
              <a:t>And finally, scrolling down a bit further, we reach the actual task—where the annotations are presented as text boxes that need to be filled in one by one."</a:t>
            </a:r>
          </a:p>
        </p:txBody>
      </p:sp>
      <p:sp>
        <p:nvSpPr>
          <p:cNvPr id="4" name="Slide Number Placeholder 3">
            <a:extLst>
              <a:ext uri="{FF2B5EF4-FFF2-40B4-BE49-F238E27FC236}">
                <a16:creationId xmlns:a16="http://schemas.microsoft.com/office/drawing/2014/main" id="{0133386E-7EB2-40C4-2705-2464AAE74C4A}"/>
              </a:ext>
            </a:extLst>
          </p:cNvPr>
          <p:cNvSpPr>
            <a:spLocks noGrp="1"/>
          </p:cNvSpPr>
          <p:nvPr>
            <p:ph type="sldNum" sz="quarter" idx="5"/>
          </p:nvPr>
        </p:nvSpPr>
        <p:spPr/>
        <p:txBody>
          <a:bodyPr/>
          <a:lstStyle/>
          <a:p>
            <a:fld id="{7E3EFFCD-2707-464E-8668-7D1BDDA9873E}" type="slidenum">
              <a:rPr lang="en-US" smtClean="0"/>
              <a:pPr/>
              <a:t>8</a:t>
            </a:fld>
            <a:endParaRPr lang="en-US" dirty="0"/>
          </a:p>
        </p:txBody>
      </p:sp>
    </p:spTree>
    <p:extLst>
      <p:ext uri="{BB962C8B-B14F-4D97-AF65-F5344CB8AC3E}">
        <p14:creationId xmlns:p14="http://schemas.microsoft.com/office/powerpoint/2010/main" val="56522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Here’s another example. At the top of the page, there are detailed instructions that the agent needs to carefully read and interpret—especially the use of color-coding and bold labels, which carry important meaning.</a:t>
            </a:r>
          </a:p>
          <a:p>
            <a:r>
              <a:rPr lang="en-US" dirty="0"/>
              <a:t>With this understanding in place, we can then scroll down to the actual task itself…</a:t>
            </a:r>
          </a:p>
        </p:txBody>
      </p:sp>
      <p:sp>
        <p:nvSpPr>
          <p:cNvPr id="4" name="Slide Number Placeholder 3"/>
          <p:cNvSpPr>
            <a:spLocks noGrp="1"/>
          </p:cNvSpPr>
          <p:nvPr>
            <p:ph type="sldNum" sz="quarter" idx="5"/>
          </p:nvPr>
        </p:nvSpPr>
        <p:spPr/>
        <p:txBody>
          <a:bodyPr/>
          <a:lstStyle/>
          <a:p>
            <a:fld id="{7E3EFFCD-2707-464E-8668-7D1BDDA9873E}" type="slidenum">
              <a:rPr lang="en-US" smtClean="0"/>
              <a:pPr/>
              <a:t>9</a:t>
            </a:fld>
            <a:endParaRPr lang="en-US" dirty="0"/>
          </a:p>
        </p:txBody>
      </p:sp>
    </p:spTree>
    <p:extLst>
      <p:ext uri="{BB962C8B-B14F-4D97-AF65-F5344CB8AC3E}">
        <p14:creationId xmlns:p14="http://schemas.microsoft.com/office/powerpoint/2010/main" val="1605073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455" y="2091617"/>
            <a:ext cx="8551090" cy="1909762"/>
          </a:xfrm>
          <a:prstGeom prst="rect">
            <a:avLst/>
          </a:prstGeom>
        </p:spPr>
        <p:txBody>
          <a:bodyPr anchor="b"/>
          <a:lstStyle>
            <a:lvl1pPr algn="ctr">
              <a:defRPr sz="6000" b="1">
                <a:solidFill>
                  <a:schemeClr val="accent1"/>
                </a:solidFill>
                <a:latin typeface="Avenir Book" panose="02000503020000020003" pitchFamily="2" charset="0"/>
              </a:defRPr>
            </a:lvl1pPr>
          </a:lstStyle>
          <a:p>
            <a:r>
              <a:rPr lang="en-US" dirty="0"/>
              <a:t>Section Title Goes Here</a:t>
            </a:r>
          </a:p>
        </p:txBody>
      </p:sp>
      <p:sp>
        <p:nvSpPr>
          <p:cNvPr id="3" name="Subtitle 2"/>
          <p:cNvSpPr>
            <a:spLocks noGrp="1"/>
          </p:cNvSpPr>
          <p:nvPr>
            <p:ph type="subTitle" idx="1" hasCustomPrompt="1"/>
          </p:nvPr>
        </p:nvSpPr>
        <p:spPr>
          <a:xfrm>
            <a:off x="1820455" y="4198386"/>
            <a:ext cx="8551090" cy="834038"/>
          </a:xfrm>
          <a:prstGeom prst="rect">
            <a:avLst/>
          </a:prstGeo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Tree>
    <p:extLst>
      <p:ext uri="{BB962C8B-B14F-4D97-AF65-F5344CB8AC3E}">
        <p14:creationId xmlns:p14="http://schemas.microsoft.com/office/powerpoint/2010/main" val="265900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669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682906" y="304239"/>
            <a:ext cx="10914926" cy="1748158"/>
          </a:xfrm>
          <a:prstGeom prst="rect">
            <a:avLst/>
          </a:prstGeom>
        </p:spPr>
        <p:txBody>
          <a:bodyPr anchor="t"/>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401256" y="4794230"/>
            <a:ext cx="9144000" cy="1655762"/>
          </a:xfrm>
          <a:prstGeom prst="rect">
            <a:avLst/>
          </a:prstGeom>
        </p:spPr>
        <p:txBody>
          <a:bodyPr/>
          <a:lstStyle>
            <a:lvl1pPr marL="0" indent="0" algn="l">
              <a:buNone/>
              <a:defRPr sz="2000" b="0" i="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2225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29-0714-2648-8C25-0283B1667986}"/>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9B37F10-A93F-6241-8C35-0375AF297CDD}"/>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0DC71061-0BFF-3847-9AC2-9B89AD1B0109}"/>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Tree>
    <p:extLst>
      <p:ext uri="{BB962C8B-B14F-4D97-AF65-F5344CB8AC3E}">
        <p14:creationId xmlns:p14="http://schemas.microsoft.com/office/powerpoint/2010/main" val="2288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5238F4E-C287-2836-630C-203C88D54E66}"/>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FCB7A92-5EF2-F5B5-406A-8A6E16952073}"/>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
        <p:nvSpPr>
          <p:cNvPr id="7" name="Title 1">
            <a:extLst>
              <a:ext uri="{FF2B5EF4-FFF2-40B4-BE49-F238E27FC236}">
                <a16:creationId xmlns:a16="http://schemas.microsoft.com/office/drawing/2014/main" id="{77ADF71D-1518-5EC2-1E2E-C1D0C164B9C8}"/>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9483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94A-189C-ED42-BA56-CA9AC5EF64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2B1B7-9947-3845-B8E0-2012946C5A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6974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473721" y="632600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Avenir Boo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188997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353800" y="6367017"/>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venir Book" panose="02000503020000020003" pitchFamily="2" charset="0"/>
            </a:endParaRPr>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Avenir Book" panose="02000503020000020003" pitchFamily="2" charset="0"/>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Avenir Book" panose="02000503020000020003" pitchFamily="2" charset="0"/>
                <a:ea typeface="Avenir Book" panose="02000503020000020003" pitchFamily="2" charset="0"/>
                <a:cs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15600" y="546667"/>
            <a:ext cx="11360800" cy="810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415600" y="1639967"/>
            <a:ext cx="5333200" cy="4452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41" name="Google Shape;41;p5"/>
          <p:cNvSpPr txBox="1">
            <a:spLocks noGrp="1"/>
          </p:cNvSpPr>
          <p:nvPr>
            <p:ph type="body" idx="2"/>
          </p:nvPr>
        </p:nvSpPr>
        <p:spPr>
          <a:xfrm>
            <a:off x="6443200" y="1639967"/>
            <a:ext cx="5333200" cy="4452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42" name="Google Shape;42;p5"/>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7647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11565924" y="6479918"/>
            <a:ext cx="626076"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i="0" smtClean="0">
                <a:solidFill>
                  <a:schemeClr val="tx1">
                    <a:tint val="75000"/>
                  </a:schemeClr>
                </a:solidFill>
                <a:latin typeface="Avenir Book" panose="02000503020000020003" pitchFamily="2" charset="0"/>
              </a:defRPr>
            </a:lvl1pPr>
          </a:lstStyle>
          <a:p>
            <a:pPr>
              <a:defRPr/>
            </a:pPr>
            <a:fld id="{0DBE22DD-494E-1849-B805-BC38FDC97163}"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91" r:id="rId1"/>
    <p:sldLayoutId id="2147483714" r:id="rId2"/>
    <p:sldLayoutId id="2147483726" r:id="rId3"/>
    <p:sldLayoutId id="2147483715" r:id="rId4"/>
    <p:sldLayoutId id="2147483694" r:id="rId5"/>
    <p:sldLayoutId id="2147483716" r:id="rId6"/>
    <p:sldLayoutId id="2147483706" r:id="rId7"/>
    <p:sldLayoutId id="2147483710" r:id="rId8"/>
    <p:sldLayoutId id="2147483728" r:id="rId9"/>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venir Book" panose="02000503020000020003"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drive.google.com/file/d/1GbJGzslDyORp19fbeJFlM4Rhz6EJoVvR/view"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653142" y="931187"/>
            <a:ext cx="11088914" cy="1909762"/>
          </a:xfrm>
        </p:spPr>
        <p:txBody>
          <a:bodyPr/>
          <a:lstStyle/>
          <a:p>
            <a:pPr algn="ctr"/>
            <a:r>
              <a:rPr lang="en-US" sz="5400" dirty="0" err="1"/>
              <a:t>TurkingBench</a:t>
            </a:r>
            <a:r>
              <a:rPr lang="en-US" sz="5400" dirty="0"/>
              <a:t>: A Challenge Benchmark for Web Agents</a:t>
            </a:r>
            <a:endParaRPr lang="en-US" sz="11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403536" y="4290062"/>
            <a:ext cx="11427853" cy="834038"/>
          </a:xfrm>
        </p:spPr>
        <p:txBody>
          <a:bodyPr/>
          <a:lstStyle/>
          <a:p>
            <a:pPr algn="ctr"/>
            <a:r>
              <a:rPr lang="en-US" dirty="0"/>
              <a:t>Kevin Xu, Yeganeh </a:t>
            </a:r>
            <a:r>
              <a:rPr lang="en-US" dirty="0" err="1"/>
              <a:t>Kordi</a:t>
            </a:r>
            <a:r>
              <a:rPr lang="en-US" dirty="0"/>
              <a:t>, Tanay Nayak, Adi Asija, </a:t>
            </a:r>
            <a:r>
              <a:rPr lang="en-US" dirty="0" err="1"/>
              <a:t>Yizhong</a:t>
            </a:r>
            <a:r>
              <a:rPr lang="en-US" dirty="0"/>
              <a:t> Wang, </a:t>
            </a:r>
            <a:br>
              <a:rPr lang="en-US" dirty="0"/>
            </a:br>
            <a:r>
              <a:rPr lang="en-US" dirty="0"/>
              <a:t>Kate Sanders, Adam Byerly, Jingyu Zhang, Benjamin Van Durme, </a:t>
            </a:r>
            <a:r>
              <a:rPr lang="en-US" b="1" dirty="0"/>
              <a:t>Daniel Khashabi</a:t>
            </a:r>
            <a:endParaRPr lang="en-US" sz="2800" b="1" dirty="0"/>
          </a:p>
        </p:txBody>
      </p:sp>
      <p:pic>
        <p:nvPicPr>
          <p:cNvPr id="4" name="Google Shape;13;p2">
            <a:extLst>
              <a:ext uri="{FF2B5EF4-FFF2-40B4-BE49-F238E27FC236}">
                <a16:creationId xmlns:a16="http://schemas.microsoft.com/office/drawing/2014/main" id="{07C99FA7-A1B1-DAAF-5F40-23553715276F}"/>
              </a:ext>
            </a:extLst>
          </p:cNvPr>
          <p:cNvPicPr preferRelativeResize="0"/>
          <p:nvPr/>
        </p:nvPicPr>
        <p:blipFill>
          <a:blip r:embed="rId3">
            <a:alphaModFix/>
          </a:blip>
          <a:stretch>
            <a:fillRect/>
          </a:stretch>
        </p:blipFill>
        <p:spPr>
          <a:xfrm>
            <a:off x="4566929" y="5675523"/>
            <a:ext cx="3261340" cy="834038"/>
          </a:xfrm>
          <a:prstGeom prst="rect">
            <a:avLst/>
          </a:prstGeom>
          <a:noFill/>
          <a:ln>
            <a:noFill/>
          </a:ln>
        </p:spPr>
      </p:pic>
      <p:pic>
        <p:nvPicPr>
          <p:cNvPr id="1026" name="Picture 2" descr="Brown University Logo and symbol, meaning, history, PNG, brand">
            <a:extLst>
              <a:ext uri="{FF2B5EF4-FFF2-40B4-BE49-F238E27FC236}">
                <a16:creationId xmlns:a16="http://schemas.microsoft.com/office/drawing/2014/main" id="{B73002BC-DFA4-D0D5-8C3E-BE7179C92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697" y="5484163"/>
            <a:ext cx="1858208" cy="10447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iversity of Washington Logo, symbol, meaning, history, PNG, brand">
            <a:extLst>
              <a:ext uri="{FF2B5EF4-FFF2-40B4-BE49-F238E27FC236}">
                <a16:creationId xmlns:a16="http://schemas.microsoft.com/office/drawing/2014/main" id="{2DF164C5-9FFB-DD76-D10C-5977D736E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0564" y="4962743"/>
            <a:ext cx="3711284" cy="208759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85B8D0-01AB-44CF-7444-44A2BA09EE6D}"/>
              </a:ext>
            </a:extLst>
          </p:cNvPr>
          <p:cNvSpPr txBox="1"/>
          <p:nvPr/>
        </p:nvSpPr>
        <p:spPr>
          <a:xfrm>
            <a:off x="3049073" y="3395661"/>
            <a:ext cx="6098146" cy="523220"/>
          </a:xfrm>
          <a:prstGeom prst="rect">
            <a:avLst/>
          </a:prstGeom>
          <a:noFill/>
        </p:spPr>
        <p:txBody>
          <a:bodyPr wrap="square">
            <a:spAutoFit/>
          </a:bodyPr>
          <a:lstStyle/>
          <a:p>
            <a:pPr algn="ctr"/>
            <a:r>
              <a:rPr lang="en-US" sz="2800" dirty="0"/>
              <a:t>https://turkingbench.github.io</a:t>
            </a:r>
          </a:p>
        </p:txBody>
      </p:sp>
    </p:spTree>
    <p:extLst>
      <p:ext uri="{BB962C8B-B14F-4D97-AF65-F5344CB8AC3E}">
        <p14:creationId xmlns:p14="http://schemas.microsoft.com/office/powerpoint/2010/main" val="315260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Tm="0">
        <p159:morph option="byObject"/>
      </p:transition>
    </mc:Choice>
    <mc:Fallback xmlns="">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9123D-A73E-749B-9B3D-A16260433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D2F3C-75AF-F1C8-B24C-9B335C277317}"/>
              </a:ext>
            </a:extLst>
          </p:cNvPr>
          <p:cNvSpPr>
            <a:spLocks noGrp="1"/>
          </p:cNvSpPr>
          <p:nvPr>
            <p:ph type="title"/>
          </p:nvPr>
        </p:nvSpPr>
        <p:spPr/>
        <p:txBody>
          <a:bodyPr/>
          <a:lstStyle/>
          <a:p>
            <a:r>
              <a:rPr lang="en-US" dirty="0" err="1"/>
              <a:t>TurkingBench</a:t>
            </a:r>
            <a:r>
              <a:rPr lang="en-US" dirty="0"/>
              <a:t>: Examples</a:t>
            </a:r>
          </a:p>
        </p:txBody>
      </p:sp>
      <p:sp>
        <p:nvSpPr>
          <p:cNvPr id="4" name="Slide Number Placeholder 3">
            <a:extLst>
              <a:ext uri="{FF2B5EF4-FFF2-40B4-BE49-F238E27FC236}">
                <a16:creationId xmlns:a16="http://schemas.microsoft.com/office/drawing/2014/main" id="{0F770523-196B-0064-2139-0522B23C82FD}"/>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pic>
        <p:nvPicPr>
          <p:cNvPr id="5" name="Picture 4">
            <a:extLst>
              <a:ext uri="{FF2B5EF4-FFF2-40B4-BE49-F238E27FC236}">
                <a16:creationId xmlns:a16="http://schemas.microsoft.com/office/drawing/2014/main" id="{67225FF3-D26A-035C-7E6B-C9AE64605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547" y="-11872"/>
            <a:ext cx="10705258" cy="6830116"/>
          </a:xfrm>
          <a:prstGeom prst="rect">
            <a:avLst/>
          </a:prstGeom>
          <a:solidFill>
            <a:srgbClr val="FFFFFF">
              <a:shade val="85000"/>
            </a:srgbClr>
          </a:solidFill>
          <a:ln w="88900" cap="sq">
            <a:solidFill>
              <a:schemeClr val="bg1"/>
            </a:solidFill>
            <a:miter lim="800000"/>
          </a:ln>
          <a:effectLst/>
        </p:spPr>
      </p:pic>
      <p:sp>
        <p:nvSpPr>
          <p:cNvPr id="8" name="Right Arrow 7">
            <a:extLst>
              <a:ext uri="{FF2B5EF4-FFF2-40B4-BE49-F238E27FC236}">
                <a16:creationId xmlns:a16="http://schemas.microsoft.com/office/drawing/2014/main" id="{0B772951-BEDB-3339-FB9D-5416F9BEB4D8}"/>
              </a:ext>
            </a:extLst>
          </p:cNvPr>
          <p:cNvSpPr/>
          <p:nvPr/>
        </p:nvSpPr>
        <p:spPr>
          <a:xfrm rot="5400000">
            <a:off x="-90984" y="456758"/>
            <a:ext cx="1454220" cy="56098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Scroll</a:t>
            </a:r>
          </a:p>
        </p:txBody>
      </p:sp>
      <p:sp>
        <p:nvSpPr>
          <p:cNvPr id="9" name="Right Arrow 8">
            <a:extLst>
              <a:ext uri="{FF2B5EF4-FFF2-40B4-BE49-F238E27FC236}">
                <a16:creationId xmlns:a16="http://schemas.microsoft.com/office/drawing/2014/main" id="{911A4AA6-75DA-77BA-9C85-28C5C64DC28A}"/>
              </a:ext>
            </a:extLst>
          </p:cNvPr>
          <p:cNvSpPr/>
          <p:nvPr/>
        </p:nvSpPr>
        <p:spPr>
          <a:xfrm rot="5400000">
            <a:off x="-90984" y="5850400"/>
            <a:ext cx="1454220" cy="56098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Scroll</a:t>
            </a:r>
          </a:p>
        </p:txBody>
      </p:sp>
    </p:spTree>
    <p:extLst>
      <p:ext uri="{BB962C8B-B14F-4D97-AF65-F5344CB8AC3E}">
        <p14:creationId xmlns:p14="http://schemas.microsoft.com/office/powerpoint/2010/main" val="3689078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81A41-A32A-7F3A-1E24-079D57A626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276ECE-AB7C-7467-EE22-7FD8CE8C7AAB}"/>
              </a:ext>
            </a:extLst>
          </p:cNvPr>
          <p:cNvSpPr>
            <a:spLocks noGrp="1"/>
          </p:cNvSpPr>
          <p:nvPr>
            <p:ph type="title"/>
          </p:nvPr>
        </p:nvSpPr>
        <p:spPr/>
        <p:txBody>
          <a:bodyPr/>
          <a:lstStyle/>
          <a:p>
            <a:r>
              <a:rPr lang="en-US" dirty="0" err="1"/>
              <a:t>TurkingBench</a:t>
            </a:r>
            <a:r>
              <a:rPr lang="en-US" dirty="0"/>
              <a:t>: Examples</a:t>
            </a:r>
          </a:p>
        </p:txBody>
      </p:sp>
      <p:sp>
        <p:nvSpPr>
          <p:cNvPr id="4" name="Slide Number Placeholder 3">
            <a:extLst>
              <a:ext uri="{FF2B5EF4-FFF2-40B4-BE49-F238E27FC236}">
                <a16:creationId xmlns:a16="http://schemas.microsoft.com/office/drawing/2014/main" id="{A45A18B7-5D13-1E64-92F8-3BE6593BD735}"/>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pic>
        <p:nvPicPr>
          <p:cNvPr id="6" name="Google Shape;660;p79">
            <a:extLst>
              <a:ext uri="{FF2B5EF4-FFF2-40B4-BE49-F238E27FC236}">
                <a16:creationId xmlns:a16="http://schemas.microsoft.com/office/drawing/2014/main" id="{ADC101FF-D2C2-53C3-A900-D52196C0F744}"/>
              </a:ext>
            </a:extLst>
          </p:cNvPr>
          <p:cNvPicPr preferRelativeResize="0">
            <a:picLocks noChangeAspect="1"/>
          </p:cNvPicPr>
          <p:nvPr/>
        </p:nvPicPr>
        <p:blipFill>
          <a:blip r:embed="rId3">
            <a:alphaModFix/>
          </a:blip>
          <a:stretch>
            <a:fillRect/>
          </a:stretch>
        </p:blipFill>
        <p:spPr>
          <a:xfrm>
            <a:off x="1373756" y="180247"/>
            <a:ext cx="9941395" cy="6497505"/>
          </a:xfrm>
          <a:prstGeom prst="rect">
            <a:avLst/>
          </a:prstGeom>
          <a:noFill/>
          <a:ln w="6350" cap="flat" cmpd="sng">
            <a:solidFill>
              <a:schemeClr val="bg1"/>
            </a:solidFill>
            <a:prstDash val="solid"/>
            <a:round/>
            <a:headEnd type="none" w="sm" len="sm"/>
            <a:tailEnd type="none" w="sm" len="sm"/>
          </a:ln>
        </p:spPr>
      </p:pic>
      <p:sp>
        <p:nvSpPr>
          <p:cNvPr id="7" name="Right Arrow 6">
            <a:extLst>
              <a:ext uri="{FF2B5EF4-FFF2-40B4-BE49-F238E27FC236}">
                <a16:creationId xmlns:a16="http://schemas.microsoft.com/office/drawing/2014/main" id="{E4307C88-758F-A65A-ABD5-4230B8E6696A}"/>
              </a:ext>
            </a:extLst>
          </p:cNvPr>
          <p:cNvSpPr/>
          <p:nvPr/>
        </p:nvSpPr>
        <p:spPr>
          <a:xfrm rot="5400000">
            <a:off x="-90984" y="456758"/>
            <a:ext cx="1454220" cy="56098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Scroll</a:t>
            </a:r>
          </a:p>
        </p:txBody>
      </p:sp>
    </p:spTree>
    <p:extLst>
      <p:ext uri="{BB962C8B-B14F-4D97-AF65-F5344CB8AC3E}">
        <p14:creationId xmlns:p14="http://schemas.microsoft.com/office/powerpoint/2010/main" val="359059771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9EEEE-DA48-8648-AAE6-F19F32AE926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8FC00C8-AA3F-1E6D-36BF-4AC14EDD8566}"/>
              </a:ext>
            </a:extLst>
          </p:cNvPr>
          <p:cNvSpPr>
            <a:spLocks noGrp="1"/>
          </p:cNvSpPr>
          <p:nvPr>
            <p:ph type="title"/>
          </p:nvPr>
        </p:nvSpPr>
        <p:spPr/>
        <p:txBody>
          <a:bodyPr/>
          <a:lstStyle/>
          <a:p>
            <a:r>
              <a:rPr lang="en-US" dirty="0" err="1"/>
              <a:t>TurkingBench</a:t>
            </a:r>
            <a:r>
              <a:rPr lang="en-US" dirty="0"/>
              <a:t>: The Benchmark</a:t>
            </a:r>
          </a:p>
        </p:txBody>
      </p:sp>
      <p:sp>
        <p:nvSpPr>
          <p:cNvPr id="7" name="Content Placeholder 6">
            <a:extLst>
              <a:ext uri="{FF2B5EF4-FFF2-40B4-BE49-F238E27FC236}">
                <a16:creationId xmlns:a16="http://schemas.microsoft.com/office/drawing/2014/main" id="{612F29C7-7645-2581-16BC-E692BB44E473}"/>
              </a:ext>
            </a:extLst>
          </p:cNvPr>
          <p:cNvSpPr>
            <a:spLocks noGrp="1"/>
          </p:cNvSpPr>
          <p:nvPr>
            <p:ph idx="1"/>
          </p:nvPr>
        </p:nvSpPr>
        <p:spPr>
          <a:xfrm>
            <a:off x="838199" y="1514475"/>
            <a:ext cx="4553761" cy="4662488"/>
          </a:xfrm>
        </p:spPr>
        <p:txBody>
          <a:bodyPr/>
          <a:lstStyle/>
          <a:p>
            <a:r>
              <a:rPr lang="en-US" dirty="0"/>
              <a:t>Tasks := Crowdsourcing UI + results that were previously were used for benchmark development. </a:t>
            </a:r>
          </a:p>
          <a:p>
            <a:endParaRPr lang="en-US" dirty="0"/>
          </a:p>
          <a:p>
            <a:r>
              <a:rPr lang="en-US" dirty="0"/>
              <a:t>Each task consists of: </a:t>
            </a:r>
          </a:p>
          <a:p>
            <a:pPr lvl="1"/>
            <a:r>
              <a:rPr lang="en-US" dirty="0"/>
              <a:t>An HTML template with variables</a:t>
            </a:r>
          </a:p>
          <a:p>
            <a:pPr lvl="1"/>
            <a:r>
              <a:rPr lang="en-US" dirty="0"/>
              <a:t>CSV that contain values for the input </a:t>
            </a:r>
            <a:r>
              <a:rPr lang="en-US" b="1" dirty="0"/>
              <a:t>variable</a:t>
            </a:r>
            <a:r>
              <a:rPr lang="en-US" dirty="0"/>
              <a:t> and </a:t>
            </a:r>
            <a:r>
              <a:rPr lang="en-US" b="1" dirty="0"/>
              <a:t>corresponding outputs</a:t>
            </a:r>
            <a:endParaRPr lang="en" b="1" dirty="0"/>
          </a:p>
          <a:p>
            <a:pPr lvl="1"/>
            <a:endParaRPr lang="en-US" sz="2400" dirty="0"/>
          </a:p>
        </p:txBody>
      </p:sp>
      <p:sp>
        <p:nvSpPr>
          <p:cNvPr id="5" name="Slide Number Placeholder 4">
            <a:extLst>
              <a:ext uri="{FF2B5EF4-FFF2-40B4-BE49-F238E27FC236}">
                <a16:creationId xmlns:a16="http://schemas.microsoft.com/office/drawing/2014/main" id="{167EA104-97B6-168D-AF86-261A575A9F4E}"/>
              </a:ext>
            </a:extLst>
          </p:cNvPr>
          <p:cNvSpPr>
            <a:spLocks noGrp="1"/>
          </p:cNvSpPr>
          <p:nvPr>
            <p:ph type="sldNum" sz="quarter" idx="10"/>
          </p:nvPr>
        </p:nvSpPr>
        <p:spPr/>
        <p:txBody>
          <a:bodyPr/>
          <a:lstStyle/>
          <a:p>
            <a:pPr algn="r"/>
            <a:fld id="{00000000-1234-1234-1234-123412341234}" type="slidenum">
              <a:rPr lang="en" smtClean="0"/>
              <a:pPr algn="r"/>
              <a:t>12</a:t>
            </a:fld>
            <a:endParaRPr lang="en"/>
          </a:p>
        </p:txBody>
      </p:sp>
      <p:grpSp>
        <p:nvGrpSpPr>
          <p:cNvPr id="17" name="Group 16">
            <a:extLst>
              <a:ext uri="{FF2B5EF4-FFF2-40B4-BE49-F238E27FC236}">
                <a16:creationId xmlns:a16="http://schemas.microsoft.com/office/drawing/2014/main" id="{648A81FD-EE32-837A-17A9-452966C05397}"/>
              </a:ext>
            </a:extLst>
          </p:cNvPr>
          <p:cNvGrpSpPr/>
          <p:nvPr/>
        </p:nvGrpSpPr>
        <p:grpSpPr>
          <a:xfrm>
            <a:off x="5550251" y="1767676"/>
            <a:ext cx="6359329" cy="4500779"/>
            <a:chOff x="7394449" y="1394695"/>
            <a:chExt cx="4261635" cy="3168300"/>
          </a:xfrm>
        </p:grpSpPr>
        <p:graphicFrame>
          <p:nvGraphicFramePr>
            <p:cNvPr id="2" name="Google Shape;320;p37">
              <a:extLst>
                <a:ext uri="{FF2B5EF4-FFF2-40B4-BE49-F238E27FC236}">
                  <a16:creationId xmlns:a16="http://schemas.microsoft.com/office/drawing/2014/main" id="{55570A3E-947C-D218-8E13-4F8E9EFB27A7}"/>
                </a:ext>
              </a:extLst>
            </p:cNvPr>
            <p:cNvGraphicFramePr/>
            <p:nvPr>
              <p:extLst>
                <p:ext uri="{D42A27DB-BD31-4B8C-83A1-F6EECF244321}">
                  <p14:modId xmlns:p14="http://schemas.microsoft.com/office/powerpoint/2010/main" val="3545386468"/>
                </p:ext>
              </p:extLst>
            </p:nvPr>
          </p:nvGraphicFramePr>
          <p:xfrm>
            <a:off x="7416162" y="2738957"/>
            <a:ext cx="4208110" cy="1425713"/>
          </p:xfrm>
          <a:graphic>
            <a:graphicData uri="http://schemas.openxmlformats.org/drawingml/2006/table">
              <a:tbl>
                <a:tblPr>
                  <a:noFill/>
                </a:tblPr>
                <a:tblGrid>
                  <a:gridCol w="749509">
                    <a:extLst>
                      <a:ext uri="{9D8B030D-6E8A-4147-A177-3AD203B41FA5}">
                        <a16:colId xmlns:a16="http://schemas.microsoft.com/office/drawing/2014/main" val="20000"/>
                      </a:ext>
                    </a:extLst>
                  </a:gridCol>
                  <a:gridCol w="1789598">
                    <a:extLst>
                      <a:ext uri="{9D8B030D-6E8A-4147-A177-3AD203B41FA5}">
                        <a16:colId xmlns:a16="http://schemas.microsoft.com/office/drawing/2014/main" val="20001"/>
                      </a:ext>
                    </a:extLst>
                  </a:gridCol>
                  <a:gridCol w="1691312">
                    <a:extLst>
                      <a:ext uri="{9D8B030D-6E8A-4147-A177-3AD203B41FA5}">
                        <a16:colId xmlns:a16="http://schemas.microsoft.com/office/drawing/2014/main" val="20002"/>
                      </a:ext>
                    </a:extLst>
                  </a:gridCol>
                  <a:gridCol w="632037">
                    <a:extLst>
                      <a:ext uri="{9D8B030D-6E8A-4147-A177-3AD203B41FA5}">
                        <a16:colId xmlns:a16="http://schemas.microsoft.com/office/drawing/2014/main" val="20003"/>
                      </a:ext>
                    </a:extLst>
                  </a:gridCol>
                  <a:gridCol w="454059">
                    <a:extLst>
                      <a:ext uri="{9D8B030D-6E8A-4147-A177-3AD203B41FA5}">
                        <a16:colId xmlns:a16="http://schemas.microsoft.com/office/drawing/2014/main" val="20004"/>
                      </a:ext>
                    </a:extLst>
                  </a:gridCol>
                  <a:gridCol w="516152">
                    <a:extLst>
                      <a:ext uri="{9D8B030D-6E8A-4147-A177-3AD203B41FA5}">
                        <a16:colId xmlns:a16="http://schemas.microsoft.com/office/drawing/2014/main" val="20005"/>
                      </a:ext>
                    </a:extLst>
                  </a:gridCol>
                  <a:gridCol w="446791">
                    <a:extLst>
                      <a:ext uri="{9D8B030D-6E8A-4147-A177-3AD203B41FA5}">
                        <a16:colId xmlns:a16="http://schemas.microsoft.com/office/drawing/2014/main" val="20006"/>
                      </a:ext>
                    </a:extLst>
                  </a:gridCol>
                </a:tblGrid>
                <a:tr h="200025">
                  <a:tc>
                    <a:txBody>
                      <a:bodyPr/>
                      <a:lstStyle/>
                      <a:p>
                        <a:pPr marL="0" lvl="0" indent="0" algn="ctr" rtl="0">
                          <a:spcBef>
                            <a:spcPts val="0"/>
                          </a:spcBef>
                          <a:spcAft>
                            <a:spcPts val="0"/>
                          </a:spcAft>
                          <a:buNone/>
                        </a:pPr>
                        <a:r>
                          <a:rPr lang="en" sz="1200" b="1" dirty="0">
                            <a:latin typeface="Times New Roman"/>
                            <a:ea typeface="Times New Roman"/>
                            <a:cs typeface="Times New Roman"/>
                            <a:sym typeface="Times New Roman"/>
                          </a:rPr>
                          <a:t>Instance</a:t>
                        </a:r>
                        <a:endParaRPr sz="1200" b="1" dirty="0">
                          <a:latin typeface="Times New Roman"/>
                          <a:ea typeface="Times New Roman"/>
                          <a:cs typeface="Times New Roman"/>
                          <a:sym typeface="Times New Roman"/>
                        </a:endParaRPr>
                      </a:p>
                      <a:p>
                        <a:pPr marL="0" lvl="0" indent="0" algn="ctr" rtl="0">
                          <a:spcBef>
                            <a:spcPts val="0"/>
                          </a:spcBef>
                          <a:spcAft>
                            <a:spcPts val="0"/>
                          </a:spcAft>
                          <a:buNone/>
                        </a:pPr>
                        <a:r>
                          <a:rPr lang="en" sz="1200" b="1" dirty="0">
                            <a:latin typeface="Times New Roman"/>
                            <a:ea typeface="Times New Roman"/>
                            <a:cs typeface="Times New Roman"/>
                            <a:sym typeface="Times New Roman"/>
                          </a:rPr>
                          <a:t>#  </a:t>
                        </a:r>
                        <a:endParaRPr sz="1200" b="1" dirty="0">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b="1" dirty="0">
                            <a:latin typeface="Times New Roman"/>
                            <a:ea typeface="Times New Roman"/>
                            <a:cs typeface="Times New Roman"/>
                            <a:sym typeface="Times New Roman"/>
                          </a:rPr>
                          <a:t>sys10</a:t>
                        </a:r>
                        <a:endParaRPr sz="1200" b="1" dirty="0">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sys11</a:t>
                        </a:r>
                        <a:endParaRPr sz="1200" b="1">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Grammaticality</a:t>
                        </a:r>
                        <a:endParaRPr sz="1200" b="1">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Meaning</a:t>
                        </a:r>
                        <a:endParaRPr sz="1200" b="1">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Simplicity</a:t>
                        </a:r>
                        <a:endParaRPr sz="1200" b="1">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050" b="1">
                            <a:latin typeface="Times New Roman"/>
                            <a:ea typeface="Times New Roman"/>
                            <a:cs typeface="Times New Roman"/>
                            <a:sym typeface="Times New Roman"/>
                          </a:rPr>
                          <a:t>…</a:t>
                        </a:r>
                        <a:endParaRPr sz="1050" b="1">
                          <a:latin typeface="Times New Roman"/>
                          <a:ea typeface="Times New Roman"/>
                          <a:cs typeface="Times New Roman"/>
                          <a:sym typeface="Times New Roman"/>
                        </a:endParaRPr>
                      </a:p>
                    </a:txBody>
                    <a:tcPr marL="45700" marR="45700" marT="95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00025">
                  <a:tc>
                    <a:txBody>
                      <a:bodyPr/>
                      <a:lstStyle/>
                      <a:p>
                        <a:pPr marL="0" lvl="0" indent="0" algn="ctr" rtl="0">
                          <a:spcBef>
                            <a:spcPts val="0"/>
                          </a:spcBef>
                          <a:spcAft>
                            <a:spcPts val="0"/>
                          </a:spcAft>
                          <a:buNone/>
                        </a:pPr>
                        <a:r>
                          <a:rPr lang="en" sz="1400" i="1">
                            <a:latin typeface="Times New Roman"/>
                            <a:ea typeface="Times New Roman"/>
                            <a:cs typeface="Times New Roman"/>
                            <a:sym typeface="Times New Roman"/>
                          </a:rPr>
                          <a:t>1</a:t>
                        </a:r>
                        <a:endParaRPr sz="1400" i="1">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l" rtl="0">
                          <a:spcBef>
                            <a:spcPts val="0"/>
                          </a:spcBef>
                          <a:spcAft>
                            <a:spcPts val="0"/>
                          </a:spcAft>
                          <a:buNone/>
                        </a:pPr>
                        <a:r>
                          <a:rPr lang="en" sz="1400" i="1" dirty="0">
                            <a:latin typeface="Times New Roman"/>
                            <a:ea typeface="Times New Roman"/>
                            <a:cs typeface="Times New Roman"/>
                            <a:sym typeface="Times New Roman"/>
                          </a:rPr>
                          <a:t>Back in the fall, 44  fourth-graders tried out and 15 were cut.</a:t>
                        </a:r>
                        <a:endParaRPr sz="1400" i="1" dirty="0">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l" rtl="0">
                          <a:spcBef>
                            <a:spcPts val="0"/>
                          </a:spcBef>
                          <a:spcAft>
                            <a:spcPts val="0"/>
                          </a:spcAft>
                          <a:buNone/>
                        </a:pPr>
                        <a:r>
                          <a:rPr lang="en" sz="1400" i="1" dirty="0">
                            <a:latin typeface="Times New Roman"/>
                            <a:ea typeface="Times New Roman"/>
                            <a:cs typeface="Times New Roman"/>
                            <a:sym typeface="Times New Roman"/>
                          </a:rPr>
                          <a:t>Back in the fall, 44 fourth-graders tried out and 15 was cut.</a:t>
                        </a:r>
                        <a:endParaRPr sz="1400" i="1" dirty="0">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400" i="1">
                            <a:latin typeface="Times New Roman"/>
                            <a:ea typeface="Times New Roman"/>
                            <a:cs typeface="Times New Roman"/>
                            <a:sym typeface="Times New Roman"/>
                          </a:rPr>
                          <a:t>3</a:t>
                        </a:r>
                        <a:endParaRPr sz="1400" i="1">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400" i="1">
                            <a:latin typeface="Times New Roman"/>
                            <a:ea typeface="Times New Roman"/>
                            <a:cs typeface="Times New Roman"/>
                            <a:sym typeface="Times New Roman"/>
                          </a:rPr>
                          <a:t>4</a:t>
                        </a:r>
                        <a:endParaRPr sz="1400" i="1">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400" i="1">
                            <a:latin typeface="Times New Roman"/>
                            <a:ea typeface="Times New Roman"/>
                            <a:cs typeface="Times New Roman"/>
                            <a:sym typeface="Times New Roman"/>
                          </a:rPr>
                          <a:t>4</a:t>
                        </a:r>
                        <a:endParaRPr sz="1400" i="1">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050" b="1">
                            <a:latin typeface="Times New Roman"/>
                            <a:ea typeface="Times New Roman"/>
                            <a:cs typeface="Times New Roman"/>
                            <a:sym typeface="Times New Roman"/>
                          </a:rPr>
                          <a:t>…</a:t>
                        </a:r>
                        <a:endParaRPr sz="1050" i="1">
                          <a:latin typeface="Times New Roman"/>
                          <a:ea typeface="Times New Roman"/>
                          <a:cs typeface="Times New Roman"/>
                          <a:sym typeface="Times New Roman"/>
                        </a:endParaRPr>
                      </a:p>
                    </a:txBody>
                    <a:tcPr marL="45700" marR="45700" marT="95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spcBef>
                            <a:spcPts val="0"/>
                          </a:spcBef>
                          <a:spcAft>
                            <a:spcPts val="0"/>
                          </a:spcAft>
                          <a:buNone/>
                        </a:pPr>
                        <a:r>
                          <a:rPr lang="en" sz="1400" i="1">
                            <a:latin typeface="Times New Roman"/>
                            <a:ea typeface="Times New Roman"/>
                            <a:cs typeface="Times New Roman"/>
                            <a:sym typeface="Times New Roman"/>
                          </a:rPr>
                          <a:t>2</a:t>
                        </a:r>
                        <a:endParaRPr sz="1400" i="1">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l" rtl="0">
                          <a:spcBef>
                            <a:spcPts val="0"/>
                          </a:spcBef>
                          <a:spcAft>
                            <a:spcPts val="0"/>
                          </a:spcAft>
                          <a:buNone/>
                        </a:pPr>
                        <a:r>
                          <a:rPr lang="en" sz="1400" i="1" dirty="0">
                            <a:latin typeface="Times New Roman"/>
                            <a:ea typeface="Times New Roman"/>
                            <a:cs typeface="Times New Roman"/>
                            <a:sym typeface="Times New Roman"/>
                          </a:rPr>
                          <a:t>Back in the fall, 44 fourth-graders tried out and 15 were cut.</a:t>
                        </a:r>
                        <a:endParaRPr sz="1400" i="1" dirty="0">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l" rtl="0">
                          <a:spcBef>
                            <a:spcPts val="0"/>
                          </a:spcBef>
                          <a:spcAft>
                            <a:spcPts val="0"/>
                          </a:spcAft>
                          <a:buNone/>
                        </a:pPr>
                        <a:r>
                          <a:rPr lang="en" sz="1400" i="1" dirty="0">
                            <a:latin typeface="Times New Roman"/>
                            <a:ea typeface="Times New Roman"/>
                            <a:cs typeface="Times New Roman"/>
                            <a:sym typeface="Times New Roman"/>
                          </a:rPr>
                          <a:t> 44 fourth-graders tried out 15 were cut.</a:t>
                        </a:r>
                        <a:endParaRPr sz="1400" i="1" dirty="0">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400" i="1" dirty="0">
                            <a:latin typeface="Times New Roman"/>
                            <a:ea typeface="Times New Roman"/>
                            <a:cs typeface="Times New Roman"/>
                            <a:sym typeface="Times New Roman"/>
                          </a:rPr>
                          <a:t>5</a:t>
                        </a:r>
                        <a:endParaRPr sz="1400" i="1" dirty="0">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400" i="1" dirty="0">
                            <a:latin typeface="Times New Roman"/>
                            <a:ea typeface="Times New Roman"/>
                            <a:cs typeface="Times New Roman"/>
                            <a:sym typeface="Times New Roman"/>
                          </a:rPr>
                          <a:t>5</a:t>
                        </a:r>
                        <a:endParaRPr sz="1400" i="1" dirty="0">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400" i="1" dirty="0">
                            <a:latin typeface="Times New Roman"/>
                            <a:ea typeface="Times New Roman"/>
                            <a:cs typeface="Times New Roman"/>
                            <a:sym typeface="Times New Roman"/>
                          </a:rPr>
                          <a:t>3</a:t>
                        </a:r>
                        <a:endParaRPr sz="1400" i="1" dirty="0">
                          <a:latin typeface="Times New Roman"/>
                          <a:ea typeface="Times New Roman"/>
                          <a:cs typeface="Times New Roman"/>
                          <a:sym typeface="Times New Roman"/>
                        </a:endParaRPr>
                      </a:p>
                    </a:txBody>
                    <a:tcPr marL="45700" marR="45700"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050" i="1">
                            <a:latin typeface="Times New Roman"/>
                            <a:ea typeface="Times New Roman"/>
                            <a:cs typeface="Times New Roman"/>
                            <a:sym typeface="Times New Roman"/>
                          </a:rPr>
                          <a:t> </a:t>
                        </a:r>
                        <a:r>
                          <a:rPr lang="en" sz="1050" b="1">
                            <a:latin typeface="Times New Roman"/>
                            <a:ea typeface="Times New Roman"/>
                            <a:cs typeface="Times New Roman"/>
                            <a:sym typeface="Times New Roman"/>
                          </a:rPr>
                          <a:t>…</a:t>
                        </a:r>
                        <a:endParaRPr sz="1050" i="1">
                          <a:latin typeface="Times New Roman"/>
                          <a:ea typeface="Times New Roman"/>
                          <a:cs typeface="Times New Roman"/>
                          <a:sym typeface="Times New Roman"/>
                        </a:endParaRPr>
                      </a:p>
                    </a:txBody>
                    <a:tcPr marL="45700" marR="45700" marT="95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ctr" rtl="0">
                          <a:spcBef>
                            <a:spcPts val="0"/>
                          </a:spcBef>
                          <a:spcAft>
                            <a:spcPts val="0"/>
                          </a:spcAft>
                          <a:buNone/>
                        </a:pPr>
                        <a:r>
                          <a:rPr lang="en"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txBody>
                    <a:tcPr marL="9525" marR="9525"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txBody>
                    <a:tcPr marL="9525" marR="9525"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2000" i="1">
                            <a:latin typeface="Times New Roman"/>
                            <a:ea typeface="Times New Roman"/>
                            <a:cs typeface="Times New Roman"/>
                            <a:sym typeface="Times New Roman"/>
                          </a:rPr>
                          <a:t> </a:t>
                        </a:r>
                        <a:r>
                          <a:rPr lang="en" sz="2000">
                            <a:latin typeface="Times New Roman"/>
                            <a:ea typeface="Times New Roman"/>
                            <a:cs typeface="Times New Roman"/>
                            <a:sym typeface="Times New Roman"/>
                          </a:rPr>
                          <a:t>⋮</a:t>
                        </a:r>
                        <a:endParaRPr sz="2000" i="1">
                          <a:latin typeface="Times New Roman"/>
                          <a:ea typeface="Times New Roman"/>
                          <a:cs typeface="Times New Roman"/>
                          <a:sym typeface="Times New Roman"/>
                        </a:endParaRPr>
                      </a:p>
                    </a:txBody>
                    <a:tcPr marL="9525" marR="9525" marT="9525" marB="9125">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Times New Roman"/>
                            <a:ea typeface="Times New Roman"/>
                            <a:cs typeface="Times New Roman"/>
                            <a:sym typeface="Times New Roman"/>
                          </a:rPr>
                          <a:t>⋮</a:t>
                        </a:r>
                        <a:endParaRPr sz="2000" i="1">
                          <a:latin typeface="Times New Roman"/>
                          <a:ea typeface="Times New Roman"/>
                          <a:cs typeface="Times New Roman"/>
                          <a:sym typeface="Times New Roman"/>
                        </a:endParaRPr>
                      </a:p>
                    </a:txBody>
                    <a:tcPr marL="9525" marR="9525" marT="9525" marB="9125">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Times New Roman"/>
                            <a:ea typeface="Times New Roman"/>
                            <a:cs typeface="Times New Roman"/>
                            <a:sym typeface="Times New Roman"/>
                          </a:rPr>
                          <a:t>⋮</a:t>
                        </a:r>
                        <a:endParaRPr sz="2000" i="1">
                          <a:latin typeface="Times New Roman"/>
                          <a:ea typeface="Times New Roman"/>
                          <a:cs typeface="Times New Roman"/>
                          <a:sym typeface="Times New Roman"/>
                        </a:endParaRPr>
                      </a:p>
                    </a:txBody>
                    <a:tcPr marL="9525" marR="9525" marT="9525" marB="9125">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latin typeface="Times New Roman"/>
                            <a:ea typeface="Times New Roman"/>
                            <a:cs typeface="Times New Roman"/>
                            <a:sym typeface="Times New Roman"/>
                          </a:rPr>
                          <a:t>⋮</a:t>
                        </a:r>
                        <a:endParaRPr sz="2000" i="1" dirty="0">
                          <a:latin typeface="Times New Roman"/>
                          <a:ea typeface="Times New Roman"/>
                          <a:cs typeface="Times New Roman"/>
                          <a:sym typeface="Times New Roman"/>
                        </a:endParaRPr>
                      </a:p>
                    </a:txBody>
                    <a:tcPr marL="9525" marR="9525" marT="9525" marB="9125">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1400" i="1" dirty="0">
                            <a:latin typeface="Times New Roman"/>
                            <a:ea typeface="Times New Roman"/>
                            <a:cs typeface="Times New Roman"/>
                            <a:sym typeface="Times New Roman"/>
                          </a:rPr>
                          <a:t>⋱</a:t>
                        </a:r>
                        <a:endParaRPr sz="1400" i="1" dirty="0">
                          <a:latin typeface="Times New Roman"/>
                          <a:ea typeface="Times New Roman"/>
                          <a:cs typeface="Times New Roman"/>
                          <a:sym typeface="Times New Roman"/>
                        </a:endParaRPr>
                      </a:p>
                    </a:txBody>
                    <a:tcPr marL="9525" marR="9525" marT="9525" marB="91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 name="Google Shape;321;p37">
              <a:extLst>
                <a:ext uri="{FF2B5EF4-FFF2-40B4-BE49-F238E27FC236}">
                  <a16:creationId xmlns:a16="http://schemas.microsoft.com/office/drawing/2014/main" id="{3DDEAAF5-0099-E527-B0B3-F89223C11A3A}"/>
                </a:ext>
              </a:extLst>
            </p:cNvPr>
            <p:cNvPicPr preferRelativeResize="0"/>
            <p:nvPr/>
          </p:nvPicPr>
          <p:blipFill rotWithShape="1">
            <a:blip r:embed="rId3">
              <a:alphaModFix/>
            </a:blip>
            <a:srcRect l="3688" b="67139"/>
            <a:stretch/>
          </p:blipFill>
          <p:spPr>
            <a:xfrm>
              <a:off x="7394449" y="1619950"/>
              <a:ext cx="4229825" cy="828345"/>
            </a:xfrm>
            <a:prstGeom prst="rect">
              <a:avLst/>
            </a:prstGeom>
            <a:noFill/>
            <a:ln w="19050" cap="flat" cmpd="sng">
              <a:solidFill>
                <a:srgbClr val="C9DAF8"/>
              </a:solidFill>
              <a:prstDash val="dash"/>
              <a:round/>
              <a:headEnd type="none" w="sm" len="sm"/>
              <a:tailEnd type="none" w="sm" len="sm"/>
            </a:ln>
          </p:spPr>
        </p:pic>
        <p:sp>
          <p:nvSpPr>
            <p:cNvPr id="4" name="Google Shape;322;p37">
              <a:extLst>
                <a:ext uri="{FF2B5EF4-FFF2-40B4-BE49-F238E27FC236}">
                  <a16:creationId xmlns:a16="http://schemas.microsoft.com/office/drawing/2014/main" id="{7F305CFB-4D76-1625-74D5-31C4BE836365}"/>
                </a:ext>
              </a:extLst>
            </p:cNvPr>
            <p:cNvSpPr/>
            <p:nvPr/>
          </p:nvSpPr>
          <p:spPr>
            <a:xfrm rot="-1567721">
              <a:off x="7836081" y="1928993"/>
              <a:ext cx="480666" cy="955988"/>
            </a:xfrm>
            <a:custGeom>
              <a:avLst/>
              <a:gdLst/>
              <a:ahLst/>
              <a:cxnLst/>
              <a:rect l="l" t="t" r="r" b="b"/>
              <a:pathLst>
                <a:path w="17699" h="54513" extrusionOk="0">
                  <a:moveTo>
                    <a:pt x="10665" y="54513"/>
                  </a:moveTo>
                  <a:cubicBezTo>
                    <a:pt x="3089" y="46929"/>
                    <a:pt x="-1353" y="34607"/>
                    <a:pt x="408" y="24033"/>
                  </a:cubicBezTo>
                  <a:cubicBezTo>
                    <a:pt x="2030" y="14298"/>
                    <a:pt x="8337" y="3121"/>
                    <a:pt x="17699" y="0"/>
                  </a:cubicBezTo>
                </a:path>
              </a:pathLst>
            </a:custGeom>
            <a:noFill/>
            <a:ln w="9525" cap="flat" cmpd="sng">
              <a:solidFill>
                <a:srgbClr val="9900FF"/>
              </a:solidFill>
              <a:prstDash val="dash"/>
              <a:round/>
              <a:headEnd type="none" w="med" len="med"/>
              <a:tailEnd type="triangle" w="med" len="med"/>
            </a:ln>
          </p:spPr>
          <p:txBody>
            <a:bodyPr/>
            <a:lstStyle/>
            <a:p>
              <a:endParaRPr lang="en-US"/>
            </a:p>
          </p:txBody>
        </p:sp>
        <p:sp>
          <p:nvSpPr>
            <p:cNvPr id="8" name="Google Shape;323;p37">
              <a:extLst>
                <a:ext uri="{FF2B5EF4-FFF2-40B4-BE49-F238E27FC236}">
                  <a16:creationId xmlns:a16="http://schemas.microsoft.com/office/drawing/2014/main" id="{2ABCBCB1-33C6-5428-1507-1E637C88AC6F}"/>
                </a:ext>
              </a:extLst>
            </p:cNvPr>
            <p:cNvSpPr/>
            <p:nvPr/>
          </p:nvSpPr>
          <p:spPr>
            <a:xfrm rot="-5400000">
              <a:off x="8906678" y="3072445"/>
              <a:ext cx="133200" cy="2469000"/>
            </a:xfrm>
            <a:prstGeom prst="leftBrace">
              <a:avLst>
                <a:gd name="adj1" fmla="val 148826"/>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12" name="Google Shape;324;p37">
              <a:extLst>
                <a:ext uri="{FF2B5EF4-FFF2-40B4-BE49-F238E27FC236}">
                  <a16:creationId xmlns:a16="http://schemas.microsoft.com/office/drawing/2014/main" id="{2172E16D-493F-3631-4389-99FE1B9FC424}"/>
                </a:ext>
              </a:extLst>
            </p:cNvPr>
            <p:cNvSpPr/>
            <p:nvPr/>
          </p:nvSpPr>
          <p:spPr>
            <a:xfrm rot="-5400000">
              <a:off x="10726729" y="3764095"/>
              <a:ext cx="133200" cy="1085700"/>
            </a:xfrm>
            <a:prstGeom prst="leftBrace">
              <a:avLst>
                <a:gd name="adj1" fmla="val 148826"/>
                <a:gd name="adj2" fmla="val 50000"/>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13" name="Google Shape;325;p37">
              <a:extLst>
                <a:ext uri="{FF2B5EF4-FFF2-40B4-BE49-F238E27FC236}">
                  <a16:creationId xmlns:a16="http://schemas.microsoft.com/office/drawing/2014/main" id="{8BB2247E-A35A-9202-1D5B-C3F6E132AC50}"/>
                </a:ext>
              </a:extLst>
            </p:cNvPr>
            <p:cNvSpPr txBox="1"/>
            <p:nvPr/>
          </p:nvSpPr>
          <p:spPr>
            <a:xfrm>
              <a:off x="8177106" y="4328395"/>
              <a:ext cx="1593600" cy="23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080808"/>
                  </a:solidFill>
                  <a:latin typeface="Times New Roman"/>
                  <a:ea typeface="Times New Roman"/>
                  <a:cs typeface="Times New Roman"/>
                  <a:sym typeface="Times New Roman"/>
                </a:rPr>
                <a:t>Input values</a:t>
              </a:r>
              <a:endParaRPr sz="1000" b="1" dirty="0">
                <a:solidFill>
                  <a:srgbClr val="080808"/>
                </a:solidFill>
                <a:latin typeface="Times New Roman"/>
                <a:ea typeface="Times New Roman"/>
                <a:cs typeface="Times New Roman"/>
                <a:sym typeface="Times New Roman"/>
              </a:endParaRPr>
            </a:p>
          </p:txBody>
        </p:sp>
        <p:sp>
          <p:nvSpPr>
            <p:cNvPr id="14" name="Google Shape;326;p37">
              <a:extLst>
                <a:ext uri="{FF2B5EF4-FFF2-40B4-BE49-F238E27FC236}">
                  <a16:creationId xmlns:a16="http://schemas.microsoft.com/office/drawing/2014/main" id="{F86BA9E8-3F6E-B225-8C6A-9522CB85B463}"/>
                </a:ext>
              </a:extLst>
            </p:cNvPr>
            <p:cNvSpPr txBox="1"/>
            <p:nvPr/>
          </p:nvSpPr>
          <p:spPr>
            <a:xfrm>
              <a:off x="8630490" y="1394695"/>
              <a:ext cx="2276100" cy="23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dirty="0">
                  <a:solidFill>
                    <a:srgbClr val="080808"/>
                  </a:solidFill>
                  <a:latin typeface="Times New Roman"/>
                  <a:ea typeface="Times New Roman"/>
                  <a:cs typeface="Times New Roman"/>
                  <a:sym typeface="Times New Roman"/>
                </a:rPr>
                <a:t>HTML template (cropped)</a:t>
              </a:r>
              <a:endParaRPr sz="1000" b="1" dirty="0">
                <a:solidFill>
                  <a:srgbClr val="080808"/>
                </a:solidFill>
                <a:latin typeface="Times New Roman"/>
                <a:ea typeface="Times New Roman"/>
                <a:cs typeface="Times New Roman"/>
                <a:sym typeface="Times New Roman"/>
              </a:endParaRPr>
            </a:p>
          </p:txBody>
        </p:sp>
        <p:sp>
          <p:nvSpPr>
            <p:cNvPr id="15" name="Google Shape;327;p37">
              <a:extLst>
                <a:ext uri="{FF2B5EF4-FFF2-40B4-BE49-F238E27FC236}">
                  <a16:creationId xmlns:a16="http://schemas.microsoft.com/office/drawing/2014/main" id="{4B704960-0643-7CD7-11F5-96768C1560EA}"/>
                </a:ext>
              </a:extLst>
            </p:cNvPr>
            <p:cNvSpPr txBox="1"/>
            <p:nvPr/>
          </p:nvSpPr>
          <p:spPr>
            <a:xfrm>
              <a:off x="9986284" y="4328395"/>
              <a:ext cx="1669800" cy="23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080808"/>
                  </a:solidFill>
                  <a:latin typeface="Times New Roman"/>
                  <a:ea typeface="Times New Roman"/>
                  <a:cs typeface="Times New Roman"/>
                  <a:sym typeface="Times New Roman"/>
                </a:rPr>
                <a:t>Output labels</a:t>
              </a:r>
              <a:endParaRPr sz="1000" b="1" dirty="0">
                <a:solidFill>
                  <a:srgbClr val="080808"/>
                </a:solidFill>
                <a:latin typeface="Times New Roman"/>
                <a:ea typeface="Times New Roman"/>
                <a:cs typeface="Times New Roman"/>
                <a:sym typeface="Times New Roman"/>
              </a:endParaRPr>
            </a:p>
          </p:txBody>
        </p:sp>
        <p:sp>
          <p:nvSpPr>
            <p:cNvPr id="16" name="Google Shape;328;p37">
              <a:extLst>
                <a:ext uri="{FF2B5EF4-FFF2-40B4-BE49-F238E27FC236}">
                  <a16:creationId xmlns:a16="http://schemas.microsoft.com/office/drawing/2014/main" id="{8607AB46-E7E1-51E8-DF6E-598D037FC0B3}"/>
                </a:ext>
              </a:extLst>
            </p:cNvPr>
            <p:cNvSpPr/>
            <p:nvPr/>
          </p:nvSpPr>
          <p:spPr>
            <a:xfrm>
              <a:off x="8493436" y="2045204"/>
              <a:ext cx="1128350" cy="737200"/>
            </a:xfrm>
            <a:custGeom>
              <a:avLst/>
              <a:gdLst/>
              <a:ahLst/>
              <a:cxnLst/>
              <a:rect l="l" t="t" r="r" b="b"/>
              <a:pathLst>
                <a:path w="45134" h="29488" extrusionOk="0">
                  <a:moveTo>
                    <a:pt x="45134" y="29488"/>
                  </a:moveTo>
                  <a:cubicBezTo>
                    <a:pt x="45134" y="20470"/>
                    <a:pt x="42086" y="9579"/>
                    <a:pt x="34583" y="4577"/>
                  </a:cubicBezTo>
                  <a:cubicBezTo>
                    <a:pt x="24924" y="-1862"/>
                    <a:pt x="11609" y="474"/>
                    <a:pt x="0" y="474"/>
                  </a:cubicBezTo>
                </a:path>
              </a:pathLst>
            </a:custGeom>
            <a:noFill/>
            <a:ln w="9525" cap="flat" cmpd="sng">
              <a:solidFill>
                <a:srgbClr val="9900FF"/>
              </a:solidFill>
              <a:prstDash val="dash"/>
              <a:round/>
              <a:headEnd type="none" w="med" len="med"/>
              <a:tailEnd type="triangle" w="med" len="med"/>
            </a:ln>
          </p:spPr>
          <p:txBody>
            <a:bodyPr/>
            <a:lstStyle/>
            <a:p>
              <a:endParaRPr lang="en-US"/>
            </a:p>
          </p:txBody>
        </p:sp>
      </p:grpSp>
    </p:spTree>
    <p:extLst>
      <p:ext uri="{BB962C8B-B14F-4D97-AF65-F5344CB8AC3E}">
        <p14:creationId xmlns:p14="http://schemas.microsoft.com/office/powerpoint/2010/main" val="931966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F75B-1305-AC3B-E3E5-28DE0CB58293}"/>
              </a:ext>
            </a:extLst>
          </p:cNvPr>
          <p:cNvSpPr>
            <a:spLocks noGrp="1"/>
          </p:cNvSpPr>
          <p:nvPr>
            <p:ph type="title"/>
          </p:nvPr>
        </p:nvSpPr>
        <p:spPr/>
        <p:txBody>
          <a:bodyPr/>
          <a:lstStyle/>
          <a:p>
            <a:r>
              <a:rPr lang="en-US" dirty="0" err="1"/>
              <a:t>TurkingBench</a:t>
            </a:r>
            <a:r>
              <a:rPr lang="en-US" dirty="0"/>
              <a:t>: Statistics </a:t>
            </a:r>
          </a:p>
        </p:txBody>
      </p:sp>
      <p:sp>
        <p:nvSpPr>
          <p:cNvPr id="3" name="Content Placeholder 2">
            <a:extLst>
              <a:ext uri="{FF2B5EF4-FFF2-40B4-BE49-F238E27FC236}">
                <a16:creationId xmlns:a16="http://schemas.microsoft.com/office/drawing/2014/main" id="{91037373-6DD1-DB7B-71C4-8111D9F7AF86}"/>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17106AB3-893D-E421-73AF-C9750A8DC823}"/>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pic>
        <p:nvPicPr>
          <p:cNvPr id="5" name="Picture 4">
            <a:extLst>
              <a:ext uri="{FF2B5EF4-FFF2-40B4-BE49-F238E27FC236}">
                <a16:creationId xmlns:a16="http://schemas.microsoft.com/office/drawing/2014/main" id="{5CA2854F-5206-A693-4D83-2C447BA6FC31}"/>
              </a:ext>
            </a:extLst>
          </p:cNvPr>
          <p:cNvPicPr>
            <a:picLocks noChangeAspect="1"/>
          </p:cNvPicPr>
          <p:nvPr/>
        </p:nvPicPr>
        <p:blipFill>
          <a:blip r:embed="rId3"/>
          <a:stretch>
            <a:fillRect/>
          </a:stretch>
        </p:blipFill>
        <p:spPr>
          <a:xfrm>
            <a:off x="3133282" y="1748526"/>
            <a:ext cx="5810468" cy="2226441"/>
          </a:xfrm>
          <a:prstGeom prst="rect">
            <a:avLst/>
          </a:prstGeom>
        </p:spPr>
      </p:pic>
      <p:pic>
        <p:nvPicPr>
          <p:cNvPr id="6" name="Picture 5">
            <a:extLst>
              <a:ext uri="{FF2B5EF4-FFF2-40B4-BE49-F238E27FC236}">
                <a16:creationId xmlns:a16="http://schemas.microsoft.com/office/drawing/2014/main" id="{5AEA4E1A-80B6-BA78-D5B8-A0FAA6E9A1E2}"/>
              </a:ext>
            </a:extLst>
          </p:cNvPr>
          <p:cNvPicPr>
            <a:picLocks noChangeAspect="1"/>
          </p:cNvPicPr>
          <p:nvPr/>
        </p:nvPicPr>
        <p:blipFill>
          <a:blip r:embed="rId4"/>
          <a:stretch>
            <a:fillRect/>
          </a:stretch>
        </p:blipFill>
        <p:spPr>
          <a:xfrm>
            <a:off x="2769704" y="4107489"/>
            <a:ext cx="6070715" cy="2576704"/>
          </a:xfrm>
          <a:prstGeom prst="rect">
            <a:avLst/>
          </a:prstGeom>
        </p:spPr>
      </p:pic>
    </p:spTree>
    <p:extLst>
      <p:ext uri="{BB962C8B-B14F-4D97-AF65-F5344CB8AC3E}">
        <p14:creationId xmlns:p14="http://schemas.microsoft.com/office/powerpoint/2010/main" val="1543081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61292A-7BA8-9B01-9AE8-1E30D168D899}"/>
              </a:ext>
            </a:extLst>
          </p:cNvPr>
          <p:cNvSpPr>
            <a:spLocks noGrp="1"/>
          </p:cNvSpPr>
          <p:nvPr>
            <p:ph type="title"/>
          </p:nvPr>
        </p:nvSpPr>
        <p:spPr/>
        <p:txBody>
          <a:bodyPr/>
          <a:lstStyle/>
          <a:p>
            <a:r>
              <a:rPr lang="en-US" dirty="0" err="1"/>
              <a:t>TurkingBench</a:t>
            </a:r>
            <a:r>
              <a:rPr lang="en-US" dirty="0"/>
              <a:t>: Agent Actions</a:t>
            </a:r>
          </a:p>
        </p:txBody>
      </p:sp>
      <p:sp>
        <p:nvSpPr>
          <p:cNvPr id="7" name="Content Placeholder 6">
            <a:extLst>
              <a:ext uri="{FF2B5EF4-FFF2-40B4-BE49-F238E27FC236}">
                <a16:creationId xmlns:a16="http://schemas.microsoft.com/office/drawing/2014/main" id="{61B67516-DD76-16C0-964A-53C6755B090F}"/>
              </a:ext>
            </a:extLst>
          </p:cNvPr>
          <p:cNvSpPr>
            <a:spLocks noGrp="1"/>
          </p:cNvSpPr>
          <p:nvPr>
            <p:ph idx="1"/>
          </p:nvPr>
        </p:nvSpPr>
        <p:spPr/>
        <p:txBody>
          <a:bodyPr/>
          <a:lstStyle/>
          <a:p>
            <a:r>
              <a:rPr lang="en" sz="2800" u="sng" dirty="0"/>
              <a:t>Input:</a:t>
            </a:r>
            <a:r>
              <a:rPr lang="en" sz="2800" dirty="0"/>
              <a:t> A web-page with language instructions </a:t>
            </a:r>
          </a:p>
          <a:p>
            <a:pPr lvl="1"/>
            <a:r>
              <a:rPr lang="en" dirty="0"/>
              <a:t>A web-agent may consume it as text (HTML) or image (screenshot).  </a:t>
            </a:r>
          </a:p>
          <a:p>
            <a:r>
              <a:rPr lang="en" sz="2800" u="sng" dirty="0"/>
              <a:t>Output:</a:t>
            </a:r>
            <a:r>
              <a:rPr lang="en" sz="2800" dirty="0"/>
              <a:t> Actions (or, function, tools) to modify the web page</a:t>
            </a:r>
            <a:br>
              <a:rPr lang="en" sz="2800" dirty="0"/>
            </a:br>
            <a:endParaRPr lang="en-US" dirty="0"/>
          </a:p>
        </p:txBody>
      </p:sp>
      <p:sp>
        <p:nvSpPr>
          <p:cNvPr id="5" name="Slide Number Placeholder 4">
            <a:extLst>
              <a:ext uri="{FF2B5EF4-FFF2-40B4-BE49-F238E27FC236}">
                <a16:creationId xmlns:a16="http://schemas.microsoft.com/office/drawing/2014/main" id="{2EE21E89-7A84-CA6F-5F8C-19B9EA934463}"/>
              </a:ext>
            </a:extLst>
          </p:cNvPr>
          <p:cNvSpPr>
            <a:spLocks noGrp="1"/>
          </p:cNvSpPr>
          <p:nvPr>
            <p:ph type="sldNum" sz="quarter" idx="10"/>
          </p:nvPr>
        </p:nvSpPr>
        <p:spPr/>
        <p:txBody>
          <a:bodyPr/>
          <a:lstStyle/>
          <a:p>
            <a:pPr algn="r"/>
            <a:fld id="{00000000-1234-1234-1234-123412341234}" type="slidenum">
              <a:rPr lang="en" smtClean="0"/>
              <a:pPr algn="r"/>
              <a:t>14</a:t>
            </a:fld>
            <a:endParaRPr lang="en"/>
          </a:p>
        </p:txBody>
      </p:sp>
      <p:graphicFrame>
        <p:nvGraphicFramePr>
          <p:cNvPr id="11" name="Table 10">
            <a:extLst>
              <a:ext uri="{FF2B5EF4-FFF2-40B4-BE49-F238E27FC236}">
                <a16:creationId xmlns:a16="http://schemas.microsoft.com/office/drawing/2014/main" id="{FF27E0C4-29B9-82C5-783B-DBE1BD1305C3}"/>
              </a:ext>
            </a:extLst>
          </p:cNvPr>
          <p:cNvGraphicFramePr>
            <a:graphicFrameLocks noGrp="1"/>
          </p:cNvGraphicFramePr>
          <p:nvPr>
            <p:extLst>
              <p:ext uri="{D42A27DB-BD31-4B8C-83A1-F6EECF244321}">
                <p14:modId xmlns:p14="http://schemas.microsoft.com/office/powerpoint/2010/main" val="58473887"/>
              </p:ext>
            </p:extLst>
          </p:nvPr>
        </p:nvGraphicFramePr>
        <p:xfrm>
          <a:off x="2164346" y="2990449"/>
          <a:ext cx="8127999" cy="3657600"/>
        </p:xfrm>
        <a:graphic>
          <a:graphicData uri="http://schemas.openxmlformats.org/drawingml/2006/table">
            <a:tbl>
              <a:tblPr firstRow="1" bandRow="1">
                <a:tableStyleId>{7E9639D4-E3E2-4D34-9284-5A2195B3D0D7}</a:tableStyleId>
              </a:tblPr>
              <a:tblGrid>
                <a:gridCol w="2709333">
                  <a:extLst>
                    <a:ext uri="{9D8B030D-6E8A-4147-A177-3AD203B41FA5}">
                      <a16:colId xmlns:a16="http://schemas.microsoft.com/office/drawing/2014/main" val="2476694655"/>
                    </a:ext>
                  </a:extLst>
                </a:gridCol>
                <a:gridCol w="1623373">
                  <a:extLst>
                    <a:ext uri="{9D8B030D-6E8A-4147-A177-3AD203B41FA5}">
                      <a16:colId xmlns:a16="http://schemas.microsoft.com/office/drawing/2014/main" val="725190866"/>
                    </a:ext>
                  </a:extLst>
                </a:gridCol>
                <a:gridCol w="3795293">
                  <a:extLst>
                    <a:ext uri="{9D8B030D-6E8A-4147-A177-3AD203B41FA5}">
                      <a16:colId xmlns:a16="http://schemas.microsoft.com/office/drawing/2014/main" val="1103216031"/>
                    </a:ext>
                  </a:extLst>
                </a:gridCol>
              </a:tblGrid>
              <a:tr h="331510">
                <a:tc>
                  <a:txBody>
                    <a:bodyPr/>
                    <a:lstStyle/>
                    <a:p>
                      <a:r>
                        <a:rPr lang="en-US" dirty="0"/>
                        <a:t>Action </a:t>
                      </a:r>
                    </a:p>
                  </a:txBody>
                  <a:tcPr/>
                </a:tc>
                <a:tc>
                  <a:txBody>
                    <a:bodyPr/>
                    <a:lstStyle/>
                    <a:p>
                      <a:pPr algn="l"/>
                      <a:r>
                        <a:rPr lang="en-US" dirty="0"/>
                        <a:t>modality</a:t>
                      </a:r>
                    </a:p>
                  </a:txBody>
                  <a:tcPr/>
                </a:tc>
                <a:tc>
                  <a:txBody>
                    <a:bodyPr/>
                    <a:lstStyle/>
                    <a:p>
                      <a:r>
                        <a:rPr lang="en-US" dirty="0"/>
                        <a:t>Description</a:t>
                      </a:r>
                    </a:p>
                  </a:txBody>
                  <a:tcPr/>
                </a:tc>
                <a:extLst>
                  <a:ext uri="{0D108BD9-81ED-4DB2-BD59-A6C34878D82A}">
                    <a16:rowId xmlns:a16="http://schemas.microsoft.com/office/drawing/2014/main" val="2419438661"/>
                  </a:ext>
                </a:extLst>
              </a:tr>
              <a:tr h="331510">
                <a:tc>
                  <a:txBody>
                    <a:bodyPr/>
                    <a:lstStyle/>
                    <a:p>
                      <a:r>
                        <a:rPr lang="en-US" dirty="0" err="1">
                          <a:latin typeface="Consolas" panose="020B0609020204030204" pitchFamily="49" charset="0"/>
                          <a:cs typeface="Consolas" panose="020B0609020204030204" pitchFamily="49" charset="0"/>
                        </a:rPr>
                        <a:t>modify_text</a:t>
                      </a:r>
                      <a:endParaRPr lang="en-US" dirty="0">
                        <a:latin typeface="Consolas" panose="020B0609020204030204" pitchFamily="49" charset="0"/>
                        <a:cs typeface="Consolas" panose="020B0609020204030204" pitchFamily="49" charset="0"/>
                      </a:endParaRPr>
                    </a:p>
                  </a:txBody>
                  <a:tcPr/>
                </a:tc>
                <a:tc>
                  <a:txBody>
                    <a:bodyPr/>
                    <a:lstStyle/>
                    <a:p>
                      <a:pPr algn="l"/>
                      <a:r>
                        <a:rPr lang="en-US" dirty="0"/>
                        <a:t>text</a:t>
                      </a:r>
                    </a:p>
                  </a:txBody>
                  <a:tcPr/>
                </a:tc>
                <a:tc>
                  <a:txBody>
                    <a:bodyPr/>
                    <a:lstStyle/>
                    <a:p>
                      <a:r>
                        <a:rPr lang="en-US" dirty="0"/>
                        <a:t>modifies the text of input box</a:t>
                      </a:r>
                    </a:p>
                  </a:txBody>
                  <a:tcPr/>
                </a:tc>
                <a:extLst>
                  <a:ext uri="{0D108BD9-81ED-4DB2-BD59-A6C34878D82A}">
                    <a16:rowId xmlns:a16="http://schemas.microsoft.com/office/drawing/2014/main" val="2025598173"/>
                  </a:ext>
                </a:extLst>
              </a:tr>
              <a:tr h="331510">
                <a:tc>
                  <a:txBody>
                    <a:bodyPr/>
                    <a:lstStyle/>
                    <a:p>
                      <a:r>
                        <a:rPr lang="en-US" dirty="0" err="1">
                          <a:latin typeface="Consolas" panose="020B0609020204030204" pitchFamily="49" charset="0"/>
                          <a:cs typeface="Consolas" panose="020B0609020204030204" pitchFamily="49" charset="0"/>
                        </a:rPr>
                        <a:t>modify_checkbox</a:t>
                      </a:r>
                      <a:endParaRPr lang="en-US" dirty="0">
                        <a:latin typeface="Consolas" panose="020B0609020204030204" pitchFamily="49" charset="0"/>
                        <a:cs typeface="Consolas" panose="020B0609020204030204" pitchFamily="49" charset="0"/>
                      </a:endParaRPr>
                    </a:p>
                  </a:txBody>
                  <a:tcPr/>
                </a:tc>
                <a:tc>
                  <a:txBody>
                    <a:bodyPr/>
                    <a:lstStyle/>
                    <a:p>
                      <a:pPr algn="l"/>
                      <a:r>
                        <a:rPr lang="en-US" dirty="0"/>
                        <a:t>text</a:t>
                      </a:r>
                    </a:p>
                  </a:txBody>
                  <a:tcPr/>
                </a:tc>
                <a:tc>
                  <a:txBody>
                    <a:bodyPr/>
                    <a:lstStyle/>
                    <a:p>
                      <a:r>
                        <a:rPr lang="en-US" dirty="0"/>
                        <a:t>modifies the selection of checkbox</a:t>
                      </a:r>
                    </a:p>
                  </a:txBody>
                  <a:tcPr/>
                </a:tc>
                <a:extLst>
                  <a:ext uri="{0D108BD9-81ED-4DB2-BD59-A6C34878D82A}">
                    <a16:rowId xmlns:a16="http://schemas.microsoft.com/office/drawing/2014/main" val="4197880461"/>
                  </a:ext>
                </a:extLst>
              </a:tr>
              <a:tr h="331510">
                <a:tc>
                  <a:txBody>
                    <a:bodyPr/>
                    <a:lstStyle/>
                    <a:p>
                      <a:r>
                        <a:rPr lang="en-US" dirty="0" err="1">
                          <a:latin typeface="Consolas" panose="020B0609020204030204" pitchFamily="49" charset="0"/>
                          <a:cs typeface="Consolas" panose="020B0609020204030204" pitchFamily="49" charset="0"/>
                        </a:rPr>
                        <a:t>modify_radio</a:t>
                      </a:r>
                      <a:endParaRPr lang="en-US" dirty="0">
                        <a:latin typeface="Consolas" panose="020B0609020204030204" pitchFamily="49" charset="0"/>
                        <a:cs typeface="Consolas" panose="020B0609020204030204" pitchFamily="49" charset="0"/>
                      </a:endParaRPr>
                    </a:p>
                  </a:txBody>
                  <a:tcPr/>
                </a:tc>
                <a:tc>
                  <a:txBody>
                    <a:bodyPr/>
                    <a:lstStyle/>
                    <a:p>
                      <a:pPr algn="l"/>
                      <a:r>
                        <a:rPr lang="en-US" dirty="0"/>
                        <a:t>text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modifies a radio button</a:t>
                      </a:r>
                    </a:p>
                  </a:txBody>
                  <a:tcPr/>
                </a:tc>
                <a:extLst>
                  <a:ext uri="{0D108BD9-81ED-4DB2-BD59-A6C34878D82A}">
                    <a16:rowId xmlns:a16="http://schemas.microsoft.com/office/drawing/2014/main" val="1459674631"/>
                  </a:ext>
                </a:extLst>
              </a:tr>
              <a:tr h="331510">
                <a:tc>
                  <a:txBody>
                    <a:bodyPr/>
                    <a:lstStyle/>
                    <a:p>
                      <a:r>
                        <a:rPr lang="en-US" dirty="0" err="1">
                          <a:latin typeface="Consolas" panose="020B0609020204030204" pitchFamily="49" charset="0"/>
                          <a:cs typeface="Consolas" panose="020B0609020204030204" pitchFamily="49" charset="0"/>
                        </a:rPr>
                        <a:t>modify_select</a:t>
                      </a:r>
                      <a:endParaRPr lang="en-US" dirty="0">
                        <a:latin typeface="Consolas" panose="020B0609020204030204" pitchFamily="49" charset="0"/>
                        <a:cs typeface="Consolas" panose="020B0609020204030204" pitchFamily="49" charset="0"/>
                      </a:endParaRPr>
                    </a:p>
                  </a:txBody>
                  <a:tcPr/>
                </a:tc>
                <a:tc>
                  <a:txBody>
                    <a:bodyPr/>
                    <a:lstStyle/>
                    <a:p>
                      <a:pPr algn="l"/>
                      <a:r>
                        <a:rPr lang="en-US" dirty="0"/>
                        <a:t>text</a:t>
                      </a:r>
                    </a:p>
                  </a:txBody>
                  <a:tcPr/>
                </a:tc>
                <a:tc>
                  <a:txBody>
                    <a:bodyPr/>
                    <a:lstStyle/>
                    <a:p>
                      <a:r>
                        <a:rPr lang="en-US" dirty="0"/>
                        <a:t>selects an item in a drop-down menu</a:t>
                      </a:r>
                    </a:p>
                  </a:txBody>
                  <a:tcPr/>
                </a:tc>
                <a:extLst>
                  <a:ext uri="{0D108BD9-81ED-4DB2-BD59-A6C34878D82A}">
                    <a16:rowId xmlns:a16="http://schemas.microsoft.com/office/drawing/2014/main" val="2742618369"/>
                  </a:ext>
                </a:extLst>
              </a:tr>
              <a:tr h="331510">
                <a:tc>
                  <a:txBody>
                    <a:bodyPr/>
                    <a:lstStyle/>
                    <a:p>
                      <a:r>
                        <a:rPr lang="en-US" dirty="0" err="1">
                          <a:latin typeface="Consolas" panose="020B0609020204030204" pitchFamily="49" charset="0"/>
                          <a:cs typeface="Consolas" panose="020B0609020204030204" pitchFamily="49" charset="0"/>
                        </a:rPr>
                        <a:t>modify_range</a:t>
                      </a:r>
                      <a:endParaRPr lang="en-US" dirty="0">
                        <a:latin typeface="Consolas" panose="020B0609020204030204" pitchFamily="49" charset="0"/>
                        <a:cs typeface="Consolas" panose="020B0609020204030204" pitchFamily="49" charset="0"/>
                      </a:endParaRPr>
                    </a:p>
                  </a:txBody>
                  <a:tcPr/>
                </a:tc>
                <a:tc>
                  <a:txBody>
                    <a:bodyPr/>
                    <a:lstStyle/>
                    <a:p>
                      <a:pPr algn="l"/>
                      <a:r>
                        <a:rPr lang="en-US" dirty="0"/>
                        <a:t>text</a:t>
                      </a:r>
                    </a:p>
                  </a:txBody>
                  <a:tcPr/>
                </a:tc>
                <a:tc>
                  <a:txBody>
                    <a:bodyPr/>
                    <a:lstStyle/>
                    <a:p>
                      <a:r>
                        <a:rPr lang="en-US" dirty="0"/>
                        <a:t>modifies a range input</a:t>
                      </a:r>
                    </a:p>
                  </a:txBody>
                  <a:tcPr/>
                </a:tc>
                <a:extLst>
                  <a:ext uri="{0D108BD9-81ED-4DB2-BD59-A6C34878D82A}">
                    <a16:rowId xmlns:a16="http://schemas.microsoft.com/office/drawing/2014/main" val="2658327689"/>
                  </a:ext>
                </a:extLst>
              </a:tr>
              <a:tr h="331510">
                <a:tc>
                  <a:txBody>
                    <a:bodyPr/>
                    <a:lstStyle/>
                    <a:p>
                      <a:r>
                        <a:rPr lang="en-US" dirty="0" err="1">
                          <a:latin typeface="Consolas" panose="020B0609020204030204" pitchFamily="49" charset="0"/>
                          <a:cs typeface="Consolas" panose="020B0609020204030204" pitchFamily="49" charset="0"/>
                        </a:rPr>
                        <a:t>get_html</a:t>
                      </a:r>
                      <a:endParaRPr lang="en-US" dirty="0">
                        <a:latin typeface="Consolas" panose="020B0609020204030204" pitchFamily="49" charset="0"/>
                        <a:cs typeface="Consolas" panose="020B0609020204030204" pitchFamily="49" charset="0"/>
                      </a:endParaRPr>
                    </a:p>
                  </a:txBody>
                  <a:tcPr/>
                </a:tc>
                <a:tc>
                  <a:txBody>
                    <a:bodyPr/>
                    <a:lstStyle/>
                    <a:p>
                      <a:pPr algn="l"/>
                      <a:r>
                        <a:rPr lang="en-US" dirty="0"/>
                        <a:t>text</a:t>
                      </a:r>
                    </a:p>
                  </a:txBody>
                  <a:tcPr/>
                </a:tc>
                <a:tc>
                  <a:txBody>
                    <a:bodyPr/>
                    <a:lstStyle/>
                    <a:p>
                      <a:r>
                        <a:rPr lang="en-US" dirty="0"/>
                        <a:t>fetches the HTML content of a page</a:t>
                      </a:r>
                    </a:p>
                  </a:txBody>
                  <a:tcPr/>
                </a:tc>
                <a:extLst>
                  <a:ext uri="{0D108BD9-81ED-4DB2-BD59-A6C34878D82A}">
                    <a16:rowId xmlns:a16="http://schemas.microsoft.com/office/drawing/2014/main" val="918236102"/>
                  </a:ext>
                </a:extLst>
              </a:tr>
              <a:tr h="331510">
                <a:tc>
                  <a:txBody>
                    <a:bodyPr/>
                    <a:lstStyle/>
                    <a:p>
                      <a:r>
                        <a:rPr lang="en-US" dirty="0" err="1">
                          <a:latin typeface="Consolas" panose="020B0609020204030204" pitchFamily="49" charset="0"/>
                          <a:cs typeface="Consolas" panose="020B0609020204030204" pitchFamily="49" charset="0"/>
                        </a:rPr>
                        <a:t>capture_screen</a:t>
                      </a:r>
                      <a:endParaRPr lang="en-US" dirty="0">
                        <a:latin typeface="Consolas" panose="020B0609020204030204" pitchFamily="49" charset="0"/>
                        <a:cs typeface="Consolas" panose="020B0609020204030204" pitchFamily="49" charset="0"/>
                      </a:endParaRPr>
                    </a:p>
                  </a:txBody>
                  <a:tcPr/>
                </a:tc>
                <a:tc>
                  <a:txBody>
                    <a:bodyPr/>
                    <a:lstStyle/>
                    <a:p>
                      <a:pPr algn="l"/>
                      <a:r>
                        <a:rPr lang="en-US" dirty="0"/>
                        <a:t>visual</a:t>
                      </a:r>
                    </a:p>
                  </a:txBody>
                  <a:tcPr/>
                </a:tc>
                <a:tc>
                  <a:txBody>
                    <a:bodyPr/>
                    <a:lstStyle/>
                    <a:p>
                      <a:r>
                        <a:rPr lang="en-US" dirty="0"/>
                        <a:t>fetches the screenshot of a page</a:t>
                      </a:r>
                    </a:p>
                  </a:txBody>
                  <a:tcPr/>
                </a:tc>
                <a:extLst>
                  <a:ext uri="{0D108BD9-81ED-4DB2-BD59-A6C34878D82A}">
                    <a16:rowId xmlns:a16="http://schemas.microsoft.com/office/drawing/2014/main" val="608862308"/>
                  </a:ext>
                </a:extLst>
              </a:tr>
              <a:tr h="331510">
                <a:tc>
                  <a:txBody>
                    <a:bodyPr/>
                    <a:lstStyle/>
                    <a:p>
                      <a:r>
                        <a:rPr lang="en-US" dirty="0">
                          <a:latin typeface="Consolas" panose="020B0609020204030204" pitchFamily="49" charset="0"/>
                          <a:cs typeface="Consolas" panose="020B0609020204030204" pitchFamily="49" charset="0"/>
                        </a:rPr>
                        <a:t>click</a:t>
                      </a:r>
                    </a:p>
                  </a:txBody>
                  <a:tcPr/>
                </a:tc>
                <a:tc>
                  <a:txBody>
                    <a:bodyPr/>
                    <a:lstStyle/>
                    <a:p>
                      <a:pPr algn="l"/>
                      <a:r>
                        <a:rPr lang="en-US" dirty="0"/>
                        <a:t>visual</a:t>
                      </a:r>
                    </a:p>
                  </a:txBody>
                  <a:tcPr/>
                </a:tc>
                <a:tc>
                  <a:txBody>
                    <a:bodyPr/>
                    <a:lstStyle/>
                    <a:p>
                      <a:r>
                        <a:rPr lang="en-US" dirty="0"/>
                        <a:t>clicks on a given coordinate</a:t>
                      </a:r>
                    </a:p>
                  </a:txBody>
                  <a:tcPr/>
                </a:tc>
                <a:extLst>
                  <a:ext uri="{0D108BD9-81ED-4DB2-BD59-A6C34878D82A}">
                    <a16:rowId xmlns:a16="http://schemas.microsoft.com/office/drawing/2014/main" val="829114499"/>
                  </a:ext>
                </a:extLst>
              </a:tr>
              <a:tr h="331510">
                <a:tc>
                  <a:txBody>
                    <a:bodyPr/>
                    <a:lstStyle/>
                    <a:p>
                      <a:r>
                        <a:rPr lang="en-US" dirty="0">
                          <a:latin typeface="Consolas" panose="020B0609020204030204" pitchFamily="49" charset="0"/>
                          <a:cs typeface="Consolas" panose="020B0609020204030204" pitchFamily="49" charset="0"/>
                        </a:rPr>
                        <a:t>scroll</a:t>
                      </a:r>
                    </a:p>
                  </a:txBody>
                  <a:tcPr/>
                </a:tc>
                <a:tc>
                  <a:txBody>
                    <a:bodyPr/>
                    <a:lstStyle/>
                    <a:p>
                      <a:pPr algn="l"/>
                      <a:r>
                        <a:rPr lang="en-US" dirty="0"/>
                        <a:t>visual</a:t>
                      </a:r>
                    </a:p>
                  </a:txBody>
                  <a:tcPr/>
                </a:tc>
                <a:tc>
                  <a:txBody>
                    <a:bodyPr/>
                    <a:lstStyle/>
                    <a:p>
                      <a:r>
                        <a:rPr lang="en-US" dirty="0"/>
                        <a:t>scrolls up or down</a:t>
                      </a:r>
                    </a:p>
                  </a:txBody>
                  <a:tcPr/>
                </a:tc>
                <a:extLst>
                  <a:ext uri="{0D108BD9-81ED-4DB2-BD59-A6C34878D82A}">
                    <a16:rowId xmlns:a16="http://schemas.microsoft.com/office/drawing/2014/main" val="2588724014"/>
                  </a:ext>
                </a:extLst>
              </a:tr>
            </a:tbl>
          </a:graphicData>
        </a:graphic>
      </p:graphicFrame>
    </p:spTree>
    <p:extLst>
      <p:ext uri="{BB962C8B-B14F-4D97-AF65-F5344CB8AC3E}">
        <p14:creationId xmlns:p14="http://schemas.microsoft.com/office/powerpoint/2010/main" val="738913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73E0-FBB2-A7F0-0D58-AF9101B792B9}"/>
              </a:ext>
            </a:extLst>
          </p:cNvPr>
          <p:cNvSpPr>
            <a:spLocks noGrp="1"/>
          </p:cNvSpPr>
          <p:nvPr>
            <p:ph type="title"/>
          </p:nvPr>
        </p:nvSpPr>
        <p:spPr/>
        <p:txBody>
          <a:bodyPr/>
          <a:lstStyle/>
          <a:p>
            <a:r>
              <a:rPr lang="en-US" dirty="0" err="1"/>
              <a:t>TurkingBench</a:t>
            </a:r>
            <a:r>
              <a:rPr lang="en-US" dirty="0"/>
              <a:t>: End-to-End Framework </a:t>
            </a:r>
          </a:p>
        </p:txBody>
      </p:sp>
      <p:sp>
        <p:nvSpPr>
          <p:cNvPr id="4" name="Slide Number Placeholder 3">
            <a:extLst>
              <a:ext uri="{FF2B5EF4-FFF2-40B4-BE49-F238E27FC236}">
                <a16:creationId xmlns:a16="http://schemas.microsoft.com/office/drawing/2014/main" id="{6BDFD5A5-94CA-89F4-63DB-FDA0BFB2F758}"/>
              </a:ext>
            </a:extLst>
          </p:cNvPr>
          <p:cNvSpPr>
            <a:spLocks noGrp="1"/>
          </p:cNvSpPr>
          <p:nvPr>
            <p:ph type="sldNum" sz="quarter" idx="10"/>
          </p:nvPr>
        </p:nvSpPr>
        <p:spPr/>
        <p:txBody>
          <a:bodyPr/>
          <a:lstStyle/>
          <a:p>
            <a:fld id="{86CB4B4D-7CA3-9044-876B-883B54F8677D}" type="slidenum">
              <a:rPr lang="en-US" smtClean="0"/>
              <a:t>15</a:t>
            </a:fld>
            <a:endParaRPr lang="en-US"/>
          </a:p>
        </p:txBody>
      </p:sp>
      <p:pic>
        <p:nvPicPr>
          <p:cNvPr id="3" name="Google Shape;294;p35">
            <a:extLst>
              <a:ext uri="{FF2B5EF4-FFF2-40B4-BE49-F238E27FC236}">
                <a16:creationId xmlns:a16="http://schemas.microsoft.com/office/drawing/2014/main" id="{F3DB5310-A083-1206-034B-F37DBD9D2A73}"/>
              </a:ext>
            </a:extLst>
          </p:cNvPr>
          <p:cNvPicPr preferRelativeResize="0"/>
          <p:nvPr/>
        </p:nvPicPr>
        <p:blipFill rotWithShape="1">
          <a:blip r:embed="rId3">
            <a:alphaModFix/>
          </a:blip>
          <a:srcRect l="24347" r="9255"/>
          <a:stretch/>
        </p:blipFill>
        <p:spPr>
          <a:xfrm>
            <a:off x="5184856" y="3840018"/>
            <a:ext cx="1068467" cy="378410"/>
          </a:xfrm>
          <a:prstGeom prst="rect">
            <a:avLst/>
          </a:prstGeom>
          <a:noFill/>
          <a:ln>
            <a:noFill/>
          </a:ln>
        </p:spPr>
      </p:pic>
      <p:grpSp>
        <p:nvGrpSpPr>
          <p:cNvPr id="17" name="Google Shape;295;p35">
            <a:extLst>
              <a:ext uri="{FF2B5EF4-FFF2-40B4-BE49-F238E27FC236}">
                <a16:creationId xmlns:a16="http://schemas.microsoft.com/office/drawing/2014/main" id="{E6C51F95-02A3-D17B-35B0-41302B752C7E}"/>
              </a:ext>
            </a:extLst>
          </p:cNvPr>
          <p:cNvGrpSpPr/>
          <p:nvPr/>
        </p:nvGrpSpPr>
        <p:grpSpPr>
          <a:xfrm>
            <a:off x="6271644" y="3923446"/>
            <a:ext cx="1781444" cy="1100400"/>
            <a:chOff x="5242648" y="2881200"/>
            <a:chExt cx="1781444" cy="1100400"/>
          </a:xfrm>
        </p:grpSpPr>
        <p:sp>
          <p:nvSpPr>
            <p:cNvPr id="18" name="Google Shape;296;p35">
              <a:extLst>
                <a:ext uri="{FF2B5EF4-FFF2-40B4-BE49-F238E27FC236}">
                  <a16:creationId xmlns:a16="http://schemas.microsoft.com/office/drawing/2014/main" id="{E4B71410-2B6B-C1B7-D656-2F99FEB633A6}"/>
                </a:ext>
              </a:extLst>
            </p:cNvPr>
            <p:cNvSpPr/>
            <p:nvPr/>
          </p:nvSpPr>
          <p:spPr>
            <a:xfrm>
              <a:off x="5242648" y="2881200"/>
              <a:ext cx="1781444" cy="1100400"/>
            </a:xfrm>
            <a:prstGeom prst="roundRect">
              <a:avLst>
                <a:gd name="adj" fmla="val 16667"/>
              </a:avLst>
            </a:prstGeom>
            <a:noFill/>
            <a:ln w="9525" cap="flat" cmpd="sng">
              <a:solidFill>
                <a:srgbClr val="999999"/>
              </a:solidFill>
              <a:prstDash val="dash"/>
              <a:round/>
              <a:headEnd type="none" w="sm" len="sm"/>
              <a:tailEnd type="none" w="sm" len="sm"/>
            </a:ln>
          </p:spPr>
          <p:txBody>
            <a:bodyPr spcFirstLastPara="1" wrap="square" lIns="91425" tIns="91425" rIns="0" bIns="0" anchor="ctr" anchorCtr="0">
              <a:noAutofit/>
            </a:bodyPr>
            <a:lstStyle/>
            <a:p>
              <a:pPr marL="0" lvl="0" indent="0" algn="ctr" rtl="0">
                <a:spcBef>
                  <a:spcPts val="0"/>
                </a:spcBef>
                <a:spcAft>
                  <a:spcPts val="0"/>
                </a:spcAft>
                <a:buNone/>
              </a:pPr>
              <a:endParaRPr i="1" dirty="0">
                <a:latin typeface="Times New Roman"/>
                <a:ea typeface="Times New Roman"/>
                <a:cs typeface="Times New Roman"/>
                <a:sym typeface="Times New Roman"/>
              </a:endParaRPr>
            </a:p>
            <a:p>
              <a:pPr marL="0" lvl="0" indent="0" algn="ctr" rtl="0">
                <a:spcBef>
                  <a:spcPts val="0"/>
                </a:spcBef>
                <a:spcAft>
                  <a:spcPts val="0"/>
                </a:spcAft>
                <a:buNone/>
              </a:pPr>
              <a:endParaRPr i="1" dirty="0">
                <a:latin typeface="Times New Roman"/>
                <a:ea typeface="Times New Roman"/>
                <a:cs typeface="Times New Roman"/>
                <a:sym typeface="Times New Roman"/>
              </a:endParaRPr>
            </a:p>
            <a:p>
              <a:pPr marL="0" lvl="0" indent="0" algn="ctr" rtl="0">
                <a:spcBef>
                  <a:spcPts val="0"/>
                </a:spcBef>
                <a:spcAft>
                  <a:spcPts val="0"/>
                </a:spcAft>
                <a:buNone/>
              </a:pPr>
              <a:endParaRPr i="1" dirty="0">
                <a:latin typeface="Times New Roman"/>
                <a:ea typeface="Times New Roman"/>
                <a:cs typeface="Times New Roman"/>
                <a:sym typeface="Times New Roman"/>
              </a:endParaRPr>
            </a:p>
            <a:p>
              <a:pPr marL="0" lvl="0" indent="0" algn="ctr" rtl="0">
                <a:spcBef>
                  <a:spcPts val="0"/>
                </a:spcBef>
                <a:spcAft>
                  <a:spcPts val="0"/>
                </a:spcAft>
                <a:buNone/>
              </a:pPr>
              <a:endParaRPr i="1" dirty="0">
                <a:latin typeface="Times New Roman"/>
                <a:ea typeface="Times New Roman"/>
                <a:cs typeface="Times New Roman"/>
                <a:sym typeface="Times New Roman"/>
              </a:endParaRPr>
            </a:p>
            <a:p>
              <a:pPr marL="0" lvl="0" indent="0" algn="ctr" rtl="0">
                <a:spcBef>
                  <a:spcPts val="0"/>
                </a:spcBef>
                <a:spcAft>
                  <a:spcPts val="0"/>
                </a:spcAft>
                <a:buNone/>
              </a:pPr>
              <a:endParaRPr i="1" dirty="0">
                <a:latin typeface="Times New Roman"/>
                <a:ea typeface="Times New Roman"/>
                <a:cs typeface="Times New Roman"/>
                <a:sym typeface="Times New Roman"/>
              </a:endParaRPr>
            </a:p>
            <a:p>
              <a:pPr marL="0" lvl="0" indent="0" algn="ctr" rtl="0">
                <a:spcBef>
                  <a:spcPts val="0"/>
                </a:spcBef>
                <a:spcAft>
                  <a:spcPts val="0"/>
                </a:spcAft>
                <a:buNone/>
              </a:pPr>
              <a:r>
                <a:rPr lang="en" i="1" dirty="0">
                  <a:latin typeface="Times New Roman"/>
                  <a:ea typeface="Times New Roman"/>
                  <a:cs typeface="Times New Roman"/>
                  <a:sym typeface="Times New Roman"/>
                </a:rPr>
                <a:t>Rendering tasks </a:t>
              </a:r>
              <a:endParaRPr i="1" dirty="0">
                <a:latin typeface="Times New Roman"/>
                <a:ea typeface="Times New Roman"/>
                <a:cs typeface="Times New Roman"/>
                <a:sym typeface="Times New Roman"/>
              </a:endParaRPr>
            </a:p>
            <a:p>
              <a:pPr marL="0" lvl="0" indent="0" algn="l" rtl="0">
                <a:spcBef>
                  <a:spcPts val="0"/>
                </a:spcBef>
                <a:spcAft>
                  <a:spcPts val="0"/>
                </a:spcAft>
                <a:buNone/>
              </a:pPr>
              <a:endParaRPr i="1" dirty="0">
                <a:latin typeface="Times New Roman"/>
                <a:ea typeface="Times New Roman"/>
                <a:cs typeface="Times New Roman"/>
                <a:sym typeface="Times New Roman"/>
              </a:endParaRPr>
            </a:p>
            <a:p>
              <a:pPr marL="0" lvl="0" indent="0" algn="l" rtl="0">
                <a:spcBef>
                  <a:spcPts val="0"/>
                </a:spcBef>
                <a:spcAft>
                  <a:spcPts val="0"/>
                </a:spcAft>
                <a:buNone/>
              </a:pPr>
              <a:endParaRPr i="1" dirty="0">
                <a:latin typeface="Times New Roman"/>
                <a:ea typeface="Times New Roman"/>
                <a:cs typeface="Times New Roman"/>
                <a:sym typeface="Times New Roman"/>
              </a:endParaRPr>
            </a:p>
            <a:p>
              <a:pPr marL="0" lvl="0" indent="0" algn="l" rtl="0">
                <a:spcBef>
                  <a:spcPts val="0"/>
                </a:spcBef>
                <a:spcAft>
                  <a:spcPts val="0"/>
                </a:spcAft>
                <a:buNone/>
              </a:pPr>
              <a:endParaRPr i="1" dirty="0">
                <a:latin typeface="Times New Roman"/>
                <a:ea typeface="Times New Roman"/>
                <a:cs typeface="Times New Roman"/>
                <a:sym typeface="Times New Roman"/>
              </a:endParaRPr>
            </a:p>
          </p:txBody>
        </p:sp>
        <p:pic>
          <p:nvPicPr>
            <p:cNvPr id="19" name="Google Shape;297;p35">
              <a:extLst>
                <a:ext uri="{FF2B5EF4-FFF2-40B4-BE49-F238E27FC236}">
                  <a16:creationId xmlns:a16="http://schemas.microsoft.com/office/drawing/2014/main" id="{6157D716-E910-931A-8638-6B049E449E78}"/>
                </a:ext>
              </a:extLst>
            </p:cNvPr>
            <p:cNvPicPr preferRelativeResize="0"/>
            <p:nvPr/>
          </p:nvPicPr>
          <p:blipFill rotWithShape="1">
            <a:blip r:embed="rId4">
              <a:alphaModFix/>
            </a:blip>
            <a:srcRect l="7692" t="5903" r="7962" b="8662"/>
            <a:stretch/>
          </p:blipFill>
          <p:spPr>
            <a:xfrm>
              <a:off x="5814369" y="2952791"/>
              <a:ext cx="682475" cy="691375"/>
            </a:xfrm>
            <a:prstGeom prst="rect">
              <a:avLst/>
            </a:prstGeom>
            <a:noFill/>
            <a:ln>
              <a:noFill/>
            </a:ln>
          </p:spPr>
        </p:pic>
      </p:grpSp>
      <p:sp>
        <p:nvSpPr>
          <p:cNvPr id="20" name="Google Shape;298;p35">
            <a:extLst>
              <a:ext uri="{FF2B5EF4-FFF2-40B4-BE49-F238E27FC236}">
                <a16:creationId xmlns:a16="http://schemas.microsoft.com/office/drawing/2014/main" id="{46154099-E734-423D-CFCD-9E471F431D6A}"/>
              </a:ext>
            </a:extLst>
          </p:cNvPr>
          <p:cNvSpPr/>
          <p:nvPr/>
        </p:nvSpPr>
        <p:spPr>
          <a:xfrm>
            <a:off x="3674419" y="3923145"/>
            <a:ext cx="1516927" cy="1100400"/>
          </a:xfrm>
          <a:prstGeom prst="roundRect">
            <a:avLst>
              <a:gd name="adj" fmla="val 16667"/>
            </a:avLst>
          </a:prstGeom>
          <a:noFill/>
          <a:ln w="9525" cap="flat" cmpd="sng">
            <a:solidFill>
              <a:srgbClr val="999999"/>
            </a:solidFill>
            <a:prstDash val="dash"/>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900" b="1" dirty="0">
                <a:latin typeface="Consolas"/>
                <a:ea typeface="Consolas"/>
                <a:cs typeface="Consolas"/>
                <a:sym typeface="Consolas"/>
              </a:rPr>
              <a:t>Evaluator</a:t>
            </a:r>
            <a:endParaRPr sz="1900" b="1" dirty="0">
              <a:latin typeface="Consolas"/>
              <a:ea typeface="Consolas"/>
              <a:cs typeface="Consolas"/>
              <a:sym typeface="Consolas"/>
            </a:endParaRPr>
          </a:p>
          <a:p>
            <a:pPr marL="0" lvl="0" indent="0" algn="ctr" rtl="0">
              <a:spcBef>
                <a:spcPts val="0"/>
              </a:spcBef>
              <a:spcAft>
                <a:spcPts val="0"/>
              </a:spcAft>
              <a:buNone/>
            </a:pPr>
            <a:r>
              <a:rPr lang="en" sz="1900" b="1" dirty="0">
                <a:latin typeface="Consolas"/>
                <a:ea typeface="Consolas"/>
                <a:cs typeface="Consolas"/>
                <a:sym typeface="Consolas"/>
              </a:rPr>
              <a:t>&amp;  Actuator </a:t>
            </a:r>
            <a:endParaRPr sz="1900" b="1" dirty="0">
              <a:latin typeface="Consolas"/>
              <a:ea typeface="Consolas"/>
              <a:cs typeface="Consolas"/>
              <a:sym typeface="Consolas"/>
            </a:endParaRPr>
          </a:p>
        </p:txBody>
      </p:sp>
      <p:sp>
        <p:nvSpPr>
          <p:cNvPr id="21" name="Google Shape;299;p35">
            <a:extLst>
              <a:ext uri="{FF2B5EF4-FFF2-40B4-BE49-F238E27FC236}">
                <a16:creationId xmlns:a16="http://schemas.microsoft.com/office/drawing/2014/main" id="{F233591A-BC79-B7E3-7E5F-4A1A4EA64FEF}"/>
              </a:ext>
            </a:extLst>
          </p:cNvPr>
          <p:cNvSpPr/>
          <p:nvPr/>
        </p:nvSpPr>
        <p:spPr>
          <a:xfrm>
            <a:off x="827896" y="3928479"/>
            <a:ext cx="1516927" cy="1100400"/>
          </a:xfrm>
          <a:prstGeom prst="roundRect">
            <a:avLst>
              <a:gd name="adj" fmla="val 16667"/>
            </a:avLst>
          </a:prstGeom>
          <a:noFill/>
          <a:ln w="9525" cap="flat" cmpd="sng">
            <a:solidFill>
              <a:srgbClr val="999999"/>
            </a:solidFill>
            <a:prstDash val="dash"/>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900" b="1" dirty="0">
                <a:latin typeface="Consolas"/>
                <a:ea typeface="Consolas"/>
                <a:cs typeface="Consolas"/>
                <a:sym typeface="Consolas"/>
              </a:rPr>
              <a:t>AI System</a:t>
            </a:r>
            <a:r>
              <a:rPr lang="en" dirty="0">
                <a:latin typeface="Consolas"/>
                <a:ea typeface="Consolas"/>
                <a:cs typeface="Consolas"/>
                <a:sym typeface="Consolas"/>
              </a:rPr>
              <a:t> </a:t>
            </a:r>
            <a:endParaRPr dirty="0">
              <a:latin typeface="Consolas"/>
              <a:ea typeface="Consolas"/>
              <a:cs typeface="Consolas"/>
              <a:sym typeface="Consolas"/>
            </a:endParaRPr>
          </a:p>
          <a:p>
            <a:pPr marL="0" lvl="0" indent="0" algn="ctr" rtl="0">
              <a:spcBef>
                <a:spcPts val="0"/>
              </a:spcBef>
              <a:spcAft>
                <a:spcPts val="0"/>
              </a:spcAft>
              <a:buNone/>
            </a:pPr>
            <a:r>
              <a:rPr lang="en" sz="3000" dirty="0"/>
              <a:t>🤖</a:t>
            </a:r>
            <a:endParaRPr sz="2300" dirty="0">
              <a:latin typeface="Consolas"/>
              <a:ea typeface="Consolas"/>
              <a:cs typeface="Consolas"/>
              <a:sym typeface="Consolas"/>
            </a:endParaRPr>
          </a:p>
        </p:txBody>
      </p:sp>
      <p:sp>
        <p:nvSpPr>
          <p:cNvPr id="22" name="Google Shape;300;p35">
            <a:extLst>
              <a:ext uri="{FF2B5EF4-FFF2-40B4-BE49-F238E27FC236}">
                <a16:creationId xmlns:a16="http://schemas.microsoft.com/office/drawing/2014/main" id="{DC0E3BE0-6855-6E59-8081-580187403252}"/>
              </a:ext>
            </a:extLst>
          </p:cNvPr>
          <p:cNvSpPr/>
          <p:nvPr/>
        </p:nvSpPr>
        <p:spPr>
          <a:xfrm>
            <a:off x="9149112" y="3857209"/>
            <a:ext cx="1971838" cy="1100400"/>
          </a:xfrm>
          <a:prstGeom prst="roundRect">
            <a:avLst>
              <a:gd name="adj" fmla="val 16667"/>
            </a:avLst>
          </a:prstGeom>
          <a:noFill/>
          <a:ln w="9525" cap="flat" cmpd="sng">
            <a:solidFill>
              <a:srgbClr val="999999"/>
            </a:solidFill>
            <a:prstDash val="dash"/>
            <a:round/>
            <a:headEnd type="none" w="sm" len="sm"/>
            <a:tailEnd type="none" w="sm" len="sm"/>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900" b="1" dirty="0">
                <a:latin typeface="Consolas"/>
                <a:ea typeface="Consolas"/>
                <a:cs typeface="Consolas"/>
                <a:sym typeface="Consolas"/>
              </a:rPr>
              <a:t>Turkle</a:t>
            </a:r>
            <a:endParaRPr sz="1900" b="1" dirty="0">
              <a:latin typeface="Consolas"/>
              <a:ea typeface="Consolas"/>
              <a:cs typeface="Consolas"/>
              <a:sym typeface="Consolas"/>
            </a:endParaRPr>
          </a:p>
          <a:p>
            <a:pPr marL="0" lvl="0" indent="0" algn="ctr" rtl="0">
              <a:lnSpc>
                <a:spcPct val="70000"/>
              </a:lnSpc>
              <a:spcBef>
                <a:spcPts val="0"/>
              </a:spcBef>
              <a:spcAft>
                <a:spcPts val="0"/>
              </a:spcAft>
              <a:buNone/>
            </a:pPr>
            <a:r>
              <a:rPr lang="en" i="1" dirty="0">
                <a:latin typeface="Times New Roman"/>
                <a:ea typeface="Times New Roman"/>
                <a:cs typeface="Times New Roman"/>
                <a:sym typeface="Times New Roman"/>
              </a:rPr>
              <a:t>Hosting tasks on webserver  </a:t>
            </a:r>
            <a:endParaRPr sz="1900" b="1" dirty="0">
              <a:latin typeface="Consolas"/>
              <a:ea typeface="Consolas"/>
              <a:cs typeface="Consolas"/>
              <a:sym typeface="Consolas"/>
            </a:endParaRPr>
          </a:p>
        </p:txBody>
      </p:sp>
      <p:sp>
        <p:nvSpPr>
          <p:cNvPr id="23" name="Google Shape;301;p35">
            <a:extLst>
              <a:ext uri="{FF2B5EF4-FFF2-40B4-BE49-F238E27FC236}">
                <a16:creationId xmlns:a16="http://schemas.microsoft.com/office/drawing/2014/main" id="{C381C1E1-62F9-B537-0BD7-1D9732CC595A}"/>
              </a:ext>
            </a:extLst>
          </p:cNvPr>
          <p:cNvSpPr/>
          <p:nvPr/>
        </p:nvSpPr>
        <p:spPr>
          <a:xfrm>
            <a:off x="8791158" y="2961151"/>
            <a:ext cx="2663679" cy="472785"/>
          </a:xfrm>
          <a:prstGeom prst="roundRect">
            <a:avLst>
              <a:gd name="adj" fmla="val 16667"/>
            </a:avLst>
          </a:prstGeom>
          <a:solidFill>
            <a:srgbClr val="F4CCC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800" dirty="0">
                <a:latin typeface="Times New Roman"/>
                <a:ea typeface="Times New Roman"/>
                <a:cs typeface="Times New Roman"/>
                <a:sym typeface="Times New Roman"/>
              </a:rPr>
              <a:t>T</a:t>
            </a:r>
            <a:r>
              <a:rPr lang="en" sz="2000" dirty="0">
                <a:latin typeface="Times New Roman"/>
                <a:ea typeface="Times New Roman"/>
                <a:cs typeface="Times New Roman"/>
                <a:sym typeface="Times New Roman"/>
              </a:rPr>
              <a:t>URKING</a:t>
            </a:r>
            <a:r>
              <a:rPr lang="en" sz="2800" dirty="0">
                <a:latin typeface="Times New Roman"/>
                <a:ea typeface="Times New Roman"/>
                <a:cs typeface="Times New Roman"/>
                <a:sym typeface="Times New Roman"/>
              </a:rPr>
              <a:t>B</a:t>
            </a:r>
            <a:r>
              <a:rPr lang="en" sz="2000" dirty="0">
                <a:latin typeface="Times New Roman"/>
                <a:ea typeface="Times New Roman"/>
                <a:cs typeface="Times New Roman"/>
                <a:sym typeface="Times New Roman"/>
              </a:rPr>
              <a:t>ENCH</a:t>
            </a:r>
            <a:endParaRPr sz="2000" dirty="0">
              <a:latin typeface="Consolas"/>
              <a:ea typeface="Consolas"/>
              <a:cs typeface="Consolas"/>
              <a:sym typeface="Consolas"/>
            </a:endParaRPr>
          </a:p>
        </p:txBody>
      </p:sp>
      <p:sp>
        <p:nvSpPr>
          <p:cNvPr id="24" name="Google Shape;302;p35">
            <a:extLst>
              <a:ext uri="{FF2B5EF4-FFF2-40B4-BE49-F238E27FC236}">
                <a16:creationId xmlns:a16="http://schemas.microsoft.com/office/drawing/2014/main" id="{B763D1BE-A00A-1EED-3266-E92134A3943E}"/>
              </a:ext>
            </a:extLst>
          </p:cNvPr>
          <p:cNvSpPr/>
          <p:nvPr/>
        </p:nvSpPr>
        <p:spPr>
          <a:xfrm>
            <a:off x="5315093" y="4295586"/>
            <a:ext cx="767400" cy="216600"/>
          </a:xfrm>
          <a:prstGeom prst="lef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4;p35">
            <a:extLst>
              <a:ext uri="{FF2B5EF4-FFF2-40B4-BE49-F238E27FC236}">
                <a16:creationId xmlns:a16="http://schemas.microsoft.com/office/drawing/2014/main" id="{91FB1F1E-1A73-818B-2008-37CAF0E26EC1}"/>
              </a:ext>
            </a:extLst>
          </p:cNvPr>
          <p:cNvSpPr txBox="1"/>
          <p:nvPr/>
        </p:nvSpPr>
        <p:spPr>
          <a:xfrm>
            <a:off x="2160342" y="4719002"/>
            <a:ext cx="1741800" cy="209400"/>
          </a:xfrm>
          <a:prstGeom prst="rect">
            <a:avLst/>
          </a:prstGeom>
          <a:noFill/>
          <a:ln>
            <a:noFill/>
          </a:ln>
        </p:spPr>
        <p:txBody>
          <a:bodyPr spcFirstLastPara="1" wrap="square" lIns="91650" tIns="35075" rIns="91650" bIns="91650" anchor="ctr" anchorCtr="0">
            <a:noAutofit/>
          </a:bodyPr>
          <a:lstStyle/>
          <a:p>
            <a:pPr marL="0" lvl="0" indent="0" algn="ctr" rtl="0">
              <a:lnSpc>
                <a:spcPct val="60000"/>
              </a:lnSpc>
              <a:spcBef>
                <a:spcPts val="0"/>
              </a:spcBef>
              <a:spcAft>
                <a:spcPts val="0"/>
              </a:spcAft>
              <a:buNone/>
            </a:pPr>
            <a:r>
              <a:rPr lang="en" sz="1800" i="1" dirty="0">
                <a:latin typeface="Times New Roman"/>
                <a:ea typeface="Times New Roman"/>
                <a:cs typeface="Times New Roman"/>
                <a:sym typeface="Times New Roman"/>
              </a:rPr>
              <a:t>observations </a:t>
            </a:r>
            <a:br>
              <a:rPr lang="en" sz="1800" i="1" dirty="0">
                <a:latin typeface="Times New Roman"/>
                <a:ea typeface="Times New Roman"/>
                <a:cs typeface="Times New Roman"/>
                <a:sym typeface="Times New Roman"/>
              </a:rPr>
            </a:br>
            <a:r>
              <a:rPr lang="en" sz="1800" dirty="0">
                <a:latin typeface="Times New Roman"/>
                <a:ea typeface="Times New Roman"/>
                <a:cs typeface="Times New Roman"/>
                <a:sym typeface="Times New Roman"/>
              </a:rPr>
              <a:t>&amp;</a:t>
            </a:r>
            <a:r>
              <a:rPr lang="en" sz="1800" i="1" dirty="0">
                <a:latin typeface="Times New Roman"/>
                <a:ea typeface="Times New Roman"/>
                <a:cs typeface="Times New Roman"/>
                <a:sym typeface="Times New Roman"/>
              </a:rPr>
              <a:t> actions</a:t>
            </a:r>
            <a:endParaRPr sz="1800" i="1" dirty="0">
              <a:latin typeface="Times New Roman"/>
              <a:ea typeface="Times New Roman"/>
              <a:cs typeface="Times New Roman"/>
              <a:sym typeface="Times New Roman"/>
            </a:endParaRPr>
          </a:p>
          <a:p>
            <a:pPr marL="0" lvl="0" indent="0" algn="l" rtl="0">
              <a:lnSpc>
                <a:spcPct val="60000"/>
              </a:lnSpc>
              <a:spcBef>
                <a:spcPts val="0"/>
              </a:spcBef>
              <a:spcAft>
                <a:spcPts val="0"/>
              </a:spcAft>
              <a:buNone/>
            </a:pPr>
            <a:endParaRPr sz="1800" i="1" dirty="0">
              <a:latin typeface="Times New Roman"/>
              <a:ea typeface="Times New Roman"/>
              <a:cs typeface="Times New Roman"/>
              <a:sym typeface="Times New Roman"/>
            </a:endParaRPr>
          </a:p>
        </p:txBody>
      </p:sp>
      <p:cxnSp>
        <p:nvCxnSpPr>
          <p:cNvPr id="27" name="Google Shape;305;p35">
            <a:extLst>
              <a:ext uri="{FF2B5EF4-FFF2-40B4-BE49-F238E27FC236}">
                <a16:creationId xmlns:a16="http://schemas.microsoft.com/office/drawing/2014/main" id="{24DE8B7A-09B1-1D62-7FE5-00763E9775C6}"/>
              </a:ext>
            </a:extLst>
          </p:cNvPr>
          <p:cNvCxnSpPr>
            <a:cxnSpLocks/>
            <a:stCxn id="23" idx="1"/>
            <a:endCxn id="20" idx="0"/>
          </p:cNvCxnSpPr>
          <p:nvPr/>
        </p:nvCxnSpPr>
        <p:spPr>
          <a:xfrm rot="10800000" flipV="1">
            <a:off x="4432884" y="3197543"/>
            <a:ext cx="4358275" cy="725601"/>
          </a:xfrm>
          <a:prstGeom prst="curvedConnector2">
            <a:avLst/>
          </a:prstGeom>
          <a:noFill/>
          <a:ln w="57150" cap="flat" cmpd="sng">
            <a:solidFill>
              <a:srgbClr val="F4CCCC"/>
            </a:solidFill>
            <a:prstDash val="solid"/>
            <a:round/>
            <a:headEnd type="none" w="med" len="med"/>
            <a:tailEnd type="triangle" w="med" len="med"/>
          </a:ln>
        </p:spPr>
      </p:cxnSp>
      <p:cxnSp>
        <p:nvCxnSpPr>
          <p:cNvPr id="28" name="Google Shape;306;p35">
            <a:extLst>
              <a:ext uri="{FF2B5EF4-FFF2-40B4-BE49-F238E27FC236}">
                <a16:creationId xmlns:a16="http://schemas.microsoft.com/office/drawing/2014/main" id="{EF87FB72-E4BC-8DA6-7136-5C24844AB5AD}"/>
              </a:ext>
            </a:extLst>
          </p:cNvPr>
          <p:cNvCxnSpPr>
            <a:cxnSpLocks/>
            <a:stCxn id="23" idx="2"/>
            <a:endCxn id="22" idx="0"/>
          </p:cNvCxnSpPr>
          <p:nvPr/>
        </p:nvCxnSpPr>
        <p:spPr>
          <a:xfrm rot="16200000" flipH="1">
            <a:off x="9917378" y="3639555"/>
            <a:ext cx="423273" cy="12033"/>
          </a:xfrm>
          <a:prstGeom prst="curvedConnector3">
            <a:avLst>
              <a:gd name="adj1" fmla="val 50000"/>
            </a:avLst>
          </a:prstGeom>
          <a:noFill/>
          <a:ln w="57150" cap="flat" cmpd="sng">
            <a:solidFill>
              <a:srgbClr val="F4CCCC"/>
            </a:solidFill>
            <a:prstDash val="solid"/>
            <a:round/>
            <a:headEnd type="none" w="med" len="med"/>
            <a:tailEnd type="triangle" w="med" len="med"/>
          </a:ln>
        </p:spPr>
      </p:cxnSp>
      <p:sp>
        <p:nvSpPr>
          <p:cNvPr id="29" name="Google Shape;307;p35">
            <a:extLst>
              <a:ext uri="{FF2B5EF4-FFF2-40B4-BE49-F238E27FC236}">
                <a16:creationId xmlns:a16="http://schemas.microsoft.com/office/drawing/2014/main" id="{A849A48C-DBA8-4D77-519D-FDD7271A97C1}"/>
              </a:ext>
            </a:extLst>
          </p:cNvPr>
          <p:cNvSpPr txBox="1"/>
          <p:nvPr/>
        </p:nvSpPr>
        <p:spPr>
          <a:xfrm>
            <a:off x="5146987" y="4604056"/>
            <a:ext cx="1097100" cy="209400"/>
          </a:xfrm>
          <a:prstGeom prst="rect">
            <a:avLst/>
          </a:prstGeom>
          <a:noFill/>
          <a:ln>
            <a:noFill/>
          </a:ln>
        </p:spPr>
        <p:txBody>
          <a:bodyPr spcFirstLastPara="1" wrap="square" lIns="91650" tIns="35075" rIns="91650" bIns="91650" anchor="ctr" anchorCtr="0">
            <a:noAutofit/>
          </a:bodyPr>
          <a:lstStyle/>
          <a:p>
            <a:pPr marL="0" lvl="0" indent="0" algn="ctr" rtl="0">
              <a:lnSpc>
                <a:spcPct val="60000"/>
              </a:lnSpc>
              <a:spcBef>
                <a:spcPts val="0"/>
              </a:spcBef>
              <a:spcAft>
                <a:spcPts val="0"/>
              </a:spcAft>
              <a:buNone/>
            </a:pPr>
            <a:r>
              <a:rPr lang="en" sz="1800" i="1">
                <a:latin typeface="Times New Roman"/>
                <a:ea typeface="Times New Roman"/>
                <a:cs typeface="Times New Roman"/>
                <a:sym typeface="Times New Roman"/>
              </a:rPr>
              <a:t>execute </a:t>
            </a:r>
            <a:br>
              <a:rPr lang="en" sz="1800" i="1">
                <a:latin typeface="Times New Roman"/>
                <a:ea typeface="Times New Roman"/>
                <a:cs typeface="Times New Roman"/>
                <a:sym typeface="Times New Roman"/>
              </a:rPr>
            </a:br>
            <a:r>
              <a:rPr lang="en" sz="1800" i="1">
                <a:latin typeface="Times New Roman"/>
                <a:ea typeface="Times New Roman"/>
                <a:cs typeface="Times New Roman"/>
                <a:sym typeface="Times New Roman"/>
              </a:rPr>
              <a:t>actions</a:t>
            </a:r>
            <a:endParaRPr sz="1800" i="1">
              <a:latin typeface="Times New Roman"/>
              <a:ea typeface="Times New Roman"/>
              <a:cs typeface="Times New Roman"/>
              <a:sym typeface="Times New Roman"/>
            </a:endParaRPr>
          </a:p>
        </p:txBody>
      </p:sp>
      <p:sp>
        <p:nvSpPr>
          <p:cNvPr id="31" name="Google Shape;309;p35">
            <a:extLst>
              <a:ext uri="{FF2B5EF4-FFF2-40B4-BE49-F238E27FC236}">
                <a16:creationId xmlns:a16="http://schemas.microsoft.com/office/drawing/2014/main" id="{239D1143-684D-9975-3BEB-10839E2D9DE2}"/>
              </a:ext>
            </a:extLst>
          </p:cNvPr>
          <p:cNvSpPr txBox="1"/>
          <p:nvPr/>
        </p:nvSpPr>
        <p:spPr>
          <a:xfrm>
            <a:off x="7718064" y="4730589"/>
            <a:ext cx="1741800" cy="209400"/>
          </a:xfrm>
          <a:prstGeom prst="rect">
            <a:avLst/>
          </a:prstGeom>
          <a:noFill/>
          <a:ln>
            <a:noFill/>
          </a:ln>
        </p:spPr>
        <p:txBody>
          <a:bodyPr spcFirstLastPara="1" wrap="square" lIns="91650" tIns="35075" rIns="91650" bIns="91650" anchor="ctr" anchorCtr="0">
            <a:noAutofit/>
          </a:bodyPr>
          <a:lstStyle/>
          <a:p>
            <a:pPr marL="0" lvl="0" indent="0" algn="ctr" rtl="0">
              <a:lnSpc>
                <a:spcPct val="60000"/>
              </a:lnSpc>
              <a:spcBef>
                <a:spcPts val="0"/>
              </a:spcBef>
              <a:spcAft>
                <a:spcPts val="0"/>
              </a:spcAft>
              <a:buNone/>
            </a:pPr>
            <a:r>
              <a:rPr lang="en" sz="1800" i="1" dirty="0">
                <a:latin typeface="Times New Roman"/>
                <a:ea typeface="Times New Roman"/>
                <a:cs typeface="Times New Roman"/>
                <a:sym typeface="Times New Roman"/>
              </a:rPr>
              <a:t>access </a:t>
            </a:r>
            <a:br>
              <a:rPr lang="en" sz="1800" i="1" dirty="0">
                <a:latin typeface="Times New Roman"/>
                <a:ea typeface="Times New Roman"/>
                <a:cs typeface="Times New Roman"/>
                <a:sym typeface="Times New Roman"/>
              </a:rPr>
            </a:br>
            <a:r>
              <a:rPr lang="en" sz="1800" i="1" dirty="0">
                <a:latin typeface="Times New Roman"/>
                <a:ea typeface="Times New Roman"/>
                <a:cs typeface="Times New Roman"/>
                <a:sym typeface="Times New Roman"/>
              </a:rPr>
              <a:t>task</a:t>
            </a:r>
            <a:endParaRPr sz="1800" i="1" dirty="0">
              <a:latin typeface="Times New Roman"/>
              <a:ea typeface="Times New Roman"/>
              <a:cs typeface="Times New Roman"/>
              <a:sym typeface="Times New Roman"/>
            </a:endParaRPr>
          </a:p>
          <a:p>
            <a:pPr marL="0" lvl="0" indent="0" algn="l" rtl="0">
              <a:lnSpc>
                <a:spcPct val="60000"/>
              </a:lnSpc>
              <a:spcBef>
                <a:spcPts val="0"/>
              </a:spcBef>
              <a:spcAft>
                <a:spcPts val="0"/>
              </a:spcAft>
              <a:buNone/>
            </a:pPr>
            <a:endParaRPr sz="1800" i="1" dirty="0">
              <a:latin typeface="Times New Roman"/>
              <a:ea typeface="Times New Roman"/>
              <a:cs typeface="Times New Roman"/>
              <a:sym typeface="Times New Roman"/>
            </a:endParaRPr>
          </a:p>
        </p:txBody>
      </p:sp>
      <p:sp>
        <p:nvSpPr>
          <p:cNvPr id="45" name="Google Shape;302;p35">
            <a:extLst>
              <a:ext uri="{FF2B5EF4-FFF2-40B4-BE49-F238E27FC236}">
                <a16:creationId xmlns:a16="http://schemas.microsoft.com/office/drawing/2014/main" id="{366BC56F-8AB9-A4DA-C2C8-A09E8ACC13F1}"/>
              </a:ext>
            </a:extLst>
          </p:cNvPr>
          <p:cNvSpPr/>
          <p:nvPr/>
        </p:nvSpPr>
        <p:spPr>
          <a:xfrm>
            <a:off x="8187222" y="4308596"/>
            <a:ext cx="767400" cy="216600"/>
          </a:xfrm>
          <a:prstGeom prst="lef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2;p35">
            <a:extLst>
              <a:ext uri="{FF2B5EF4-FFF2-40B4-BE49-F238E27FC236}">
                <a16:creationId xmlns:a16="http://schemas.microsoft.com/office/drawing/2014/main" id="{B44AA572-98B8-DE08-B46E-BB7674BF43F9}"/>
              </a:ext>
            </a:extLst>
          </p:cNvPr>
          <p:cNvSpPr/>
          <p:nvPr/>
        </p:nvSpPr>
        <p:spPr>
          <a:xfrm>
            <a:off x="2634571" y="4310367"/>
            <a:ext cx="767400" cy="216600"/>
          </a:xfrm>
          <a:prstGeom prst="lef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Rounded Rectangular Callout 47">
            <a:extLst>
              <a:ext uri="{FF2B5EF4-FFF2-40B4-BE49-F238E27FC236}">
                <a16:creationId xmlns:a16="http://schemas.microsoft.com/office/drawing/2014/main" id="{C8317652-2D89-78CA-7F75-9E01BD74BEB6}"/>
              </a:ext>
            </a:extLst>
          </p:cNvPr>
          <p:cNvSpPr/>
          <p:nvPr/>
        </p:nvSpPr>
        <p:spPr>
          <a:xfrm>
            <a:off x="8939760" y="5365384"/>
            <a:ext cx="2155122" cy="703464"/>
          </a:xfrm>
          <a:prstGeom prst="wedgeRoundRectCallout">
            <a:avLst>
              <a:gd name="adj1" fmla="val 13151"/>
              <a:gd name="adj2" fmla="val -73241"/>
              <a:gd name="adj3" fmla="val 16667"/>
            </a:avLst>
          </a:prstGeom>
          <a:solidFill>
            <a:schemeClr val="accent1">
              <a:lumMod val="20000"/>
              <a:lumOff val="80000"/>
              <a:alpha val="18824"/>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800" b="0" i="0" u="none" strike="noStrike" dirty="0">
                <a:solidFill>
                  <a:srgbClr val="000000"/>
                </a:solidFill>
                <a:effectLst/>
                <a:latin typeface="Avenir" panose="02000503020000020003" pitchFamily="2" charset="0"/>
              </a:rPr>
              <a:t>(1) Load the tasks to Turke for rendering  </a:t>
            </a:r>
            <a:endParaRPr lang="en-US" dirty="0">
              <a:solidFill>
                <a:schemeClr val="tx1"/>
              </a:solidFill>
            </a:endParaRPr>
          </a:p>
        </p:txBody>
      </p:sp>
      <p:sp>
        <p:nvSpPr>
          <p:cNvPr id="49" name="Rounded Rectangular Callout 48">
            <a:extLst>
              <a:ext uri="{FF2B5EF4-FFF2-40B4-BE49-F238E27FC236}">
                <a16:creationId xmlns:a16="http://schemas.microsoft.com/office/drawing/2014/main" id="{B9F01610-E426-E159-F275-3B4F5BD343D7}"/>
              </a:ext>
            </a:extLst>
          </p:cNvPr>
          <p:cNvSpPr/>
          <p:nvPr/>
        </p:nvSpPr>
        <p:spPr>
          <a:xfrm>
            <a:off x="1586359" y="5367193"/>
            <a:ext cx="3952223" cy="703464"/>
          </a:xfrm>
          <a:prstGeom prst="wedgeRoundRectCallout">
            <a:avLst>
              <a:gd name="adj1" fmla="val 20153"/>
              <a:gd name="adj2" fmla="val -71531"/>
              <a:gd name="adj3" fmla="val 16667"/>
            </a:avLst>
          </a:prstGeom>
          <a:solidFill>
            <a:schemeClr val="accent1">
              <a:lumMod val="20000"/>
              <a:lumOff val="80000"/>
              <a:alpha val="18824"/>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800" b="0" i="0" u="none" strike="noStrike" dirty="0">
                <a:solidFill>
                  <a:srgbClr val="000000"/>
                </a:solidFill>
                <a:effectLst/>
                <a:latin typeface="Avenir" panose="02000503020000020003" pitchFamily="2" charset="0"/>
              </a:rPr>
              <a:t>(3) Access the tasks loaded in browser (read or modify the web pages)</a:t>
            </a:r>
            <a:endParaRPr lang="en-US" dirty="0">
              <a:solidFill>
                <a:schemeClr val="tx1"/>
              </a:solidFill>
            </a:endParaRPr>
          </a:p>
        </p:txBody>
      </p:sp>
      <p:sp>
        <p:nvSpPr>
          <p:cNvPr id="51" name="Rounded Rectangular Callout 50">
            <a:extLst>
              <a:ext uri="{FF2B5EF4-FFF2-40B4-BE49-F238E27FC236}">
                <a16:creationId xmlns:a16="http://schemas.microsoft.com/office/drawing/2014/main" id="{BC786962-FA30-2BB0-635E-565833AF477E}"/>
              </a:ext>
            </a:extLst>
          </p:cNvPr>
          <p:cNvSpPr/>
          <p:nvPr/>
        </p:nvSpPr>
        <p:spPr>
          <a:xfrm>
            <a:off x="881529" y="2079763"/>
            <a:ext cx="2557625" cy="1241289"/>
          </a:xfrm>
          <a:prstGeom prst="wedgeRoundRectCallout">
            <a:avLst>
              <a:gd name="adj1" fmla="val 24222"/>
              <a:gd name="adj2" fmla="val 69814"/>
              <a:gd name="adj3" fmla="val 16667"/>
            </a:avLst>
          </a:prstGeom>
          <a:solidFill>
            <a:schemeClr val="accent1">
              <a:lumMod val="20000"/>
              <a:lumOff val="80000"/>
              <a:alpha val="18824"/>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800" b="0" i="0" u="none" strike="noStrike" dirty="0">
                <a:solidFill>
                  <a:srgbClr val="000000"/>
                </a:solidFill>
                <a:effectLst/>
                <a:latin typeface="Avenir" panose="02000503020000020003" pitchFamily="2" charset="0"/>
              </a:rPr>
              <a:t>(2) Evaluator provides a task to AI systems (URL + input id) and expects a response (string)</a:t>
            </a:r>
            <a:endParaRPr lang="en-US" dirty="0">
              <a:solidFill>
                <a:schemeClr val="tx1"/>
              </a:solidFill>
            </a:endParaRPr>
          </a:p>
        </p:txBody>
      </p:sp>
      <p:sp>
        <p:nvSpPr>
          <p:cNvPr id="53" name="Rounded Rectangular Callout 52">
            <a:extLst>
              <a:ext uri="{FF2B5EF4-FFF2-40B4-BE49-F238E27FC236}">
                <a16:creationId xmlns:a16="http://schemas.microsoft.com/office/drawing/2014/main" id="{4C5748F9-67C5-F72F-920F-870DC900DD48}"/>
              </a:ext>
            </a:extLst>
          </p:cNvPr>
          <p:cNvSpPr/>
          <p:nvPr/>
        </p:nvSpPr>
        <p:spPr>
          <a:xfrm>
            <a:off x="3719680" y="2094892"/>
            <a:ext cx="3296653" cy="1201844"/>
          </a:xfrm>
          <a:prstGeom prst="wedgeRoundRectCallout">
            <a:avLst>
              <a:gd name="adj1" fmla="val -29670"/>
              <a:gd name="adj2" fmla="val 70920"/>
              <a:gd name="adj3" fmla="val 16667"/>
            </a:avLst>
          </a:prstGeom>
          <a:solidFill>
            <a:schemeClr val="accent1">
              <a:lumMod val="20000"/>
              <a:lumOff val="80000"/>
              <a:alpha val="18824"/>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800" b="0" i="0" u="none" strike="noStrike" dirty="0">
                <a:solidFill>
                  <a:srgbClr val="000000"/>
                </a:solidFill>
                <a:effectLst/>
                <a:latin typeface="Avenir" panose="02000503020000020003" pitchFamily="2" charset="0"/>
              </a:rPr>
              <a:t>(4) Evaluator fetches the values entered in the relevant fields and compares them to the gold (human) annotations.</a:t>
            </a:r>
            <a:endParaRPr lang="en-US" dirty="0">
              <a:solidFill>
                <a:schemeClr val="tx1"/>
              </a:solidFill>
            </a:endParaRPr>
          </a:p>
        </p:txBody>
      </p:sp>
    </p:spTree>
    <p:extLst>
      <p:ext uri="{BB962C8B-B14F-4D97-AF65-F5344CB8AC3E}">
        <p14:creationId xmlns:p14="http://schemas.microsoft.com/office/powerpoint/2010/main" val="54634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6" grpId="0"/>
      <p:bldP spid="29" grpId="0"/>
      <p:bldP spid="31" grpId="0"/>
      <p:bldP spid="45" grpId="0" animBg="1"/>
      <p:bldP spid="46" grpId="0" animBg="1"/>
      <p:bldP spid="48" grpId="0" animBg="1"/>
      <p:bldP spid="49" grpId="0" animBg="1"/>
      <p:bldP spid="51"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0071-94DC-1923-AA17-341FCD04A5F4}"/>
              </a:ext>
            </a:extLst>
          </p:cNvPr>
          <p:cNvSpPr>
            <a:spLocks noGrp="1"/>
          </p:cNvSpPr>
          <p:nvPr>
            <p:ph type="title"/>
          </p:nvPr>
        </p:nvSpPr>
        <p:spPr/>
        <p:txBody>
          <a:bodyPr/>
          <a:lstStyle/>
          <a:p>
            <a:r>
              <a:rPr lang="en-US" dirty="0"/>
              <a:t>How do models do on this benchmark? </a:t>
            </a:r>
          </a:p>
        </p:txBody>
      </p:sp>
      <p:sp>
        <p:nvSpPr>
          <p:cNvPr id="3" name="Content Placeholder 2">
            <a:extLst>
              <a:ext uri="{FF2B5EF4-FFF2-40B4-BE49-F238E27FC236}">
                <a16:creationId xmlns:a16="http://schemas.microsoft.com/office/drawing/2014/main" id="{03813DA8-D279-3807-3AAF-1BC7F6895BB1}"/>
              </a:ext>
            </a:extLst>
          </p:cNvPr>
          <p:cNvSpPr>
            <a:spLocks noGrp="1"/>
          </p:cNvSpPr>
          <p:nvPr>
            <p:ph idx="1"/>
          </p:nvPr>
        </p:nvSpPr>
        <p:spPr/>
        <p:txBody>
          <a:bodyPr/>
          <a:lstStyle/>
          <a:p>
            <a:r>
              <a:rPr lang="en-US" u="sng" dirty="0"/>
              <a:t>Setup:</a:t>
            </a:r>
            <a:r>
              <a:rPr lang="en-US" dirty="0"/>
              <a:t> 7 demonstrations; inputs include full html instructions. </a:t>
            </a:r>
          </a:p>
          <a:p>
            <a:endParaRPr lang="en-US" dirty="0"/>
          </a:p>
        </p:txBody>
      </p:sp>
      <p:sp>
        <p:nvSpPr>
          <p:cNvPr id="4" name="Slide Number Placeholder 3">
            <a:extLst>
              <a:ext uri="{FF2B5EF4-FFF2-40B4-BE49-F238E27FC236}">
                <a16:creationId xmlns:a16="http://schemas.microsoft.com/office/drawing/2014/main" id="{6FDB4932-B0C0-E7A8-0501-A2F6D9FBD57F}"/>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pic>
        <p:nvPicPr>
          <p:cNvPr id="3076" name="Picture 4">
            <a:extLst>
              <a:ext uri="{FF2B5EF4-FFF2-40B4-BE49-F238E27FC236}">
                <a16:creationId xmlns:a16="http://schemas.microsoft.com/office/drawing/2014/main" id="{64E69C32-E752-2E36-981E-86753B33B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417" y="1943181"/>
            <a:ext cx="6634389" cy="3651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0DD6BC-8A7F-4478-9AA1-46B35497EF6F}"/>
              </a:ext>
            </a:extLst>
          </p:cNvPr>
          <p:cNvSpPr txBox="1"/>
          <p:nvPr/>
        </p:nvSpPr>
        <p:spPr>
          <a:xfrm>
            <a:off x="5034772" y="5344012"/>
            <a:ext cx="4098075" cy="307777"/>
          </a:xfrm>
          <a:prstGeom prst="rect">
            <a:avLst/>
          </a:prstGeom>
          <a:noFill/>
        </p:spPr>
        <p:txBody>
          <a:bodyPr wrap="square">
            <a:spAutoFit/>
          </a:bodyPr>
          <a:lstStyle/>
          <a:p>
            <a:r>
              <a:rPr lang="en-US" sz="1400" dirty="0">
                <a:solidFill>
                  <a:srgbClr val="0002BE"/>
                </a:solidFill>
              </a:rPr>
              <a:t>(text)	            (text) 	                (</a:t>
            </a:r>
            <a:r>
              <a:rPr lang="en-US" sz="1400" dirty="0" err="1">
                <a:solidFill>
                  <a:srgbClr val="0002BE"/>
                </a:solidFill>
              </a:rPr>
              <a:t>text+image</a:t>
            </a:r>
            <a:r>
              <a:rPr lang="en-US" sz="1400" dirty="0">
                <a:solidFill>
                  <a:srgbClr val="0002BE"/>
                </a:solidFill>
              </a:rPr>
              <a:t>)  </a:t>
            </a:r>
          </a:p>
        </p:txBody>
      </p:sp>
      <p:sp>
        <p:nvSpPr>
          <p:cNvPr id="7" name="Rounded Rectangle 6">
            <a:extLst>
              <a:ext uri="{FF2B5EF4-FFF2-40B4-BE49-F238E27FC236}">
                <a16:creationId xmlns:a16="http://schemas.microsoft.com/office/drawing/2014/main" id="{5F844A65-3E2F-E4B5-CC73-DB4226F9BC51}"/>
              </a:ext>
            </a:extLst>
          </p:cNvPr>
          <p:cNvSpPr/>
          <p:nvPr/>
        </p:nvSpPr>
        <p:spPr>
          <a:xfrm>
            <a:off x="1175989" y="5713081"/>
            <a:ext cx="9878122" cy="927763"/>
          </a:xfrm>
          <a:prstGeom prst="roundRect">
            <a:avLst/>
          </a:prstGeom>
          <a:solidFill>
            <a:schemeClr val="accent1">
              <a:lumMod val="20000"/>
              <a:lumOff val="80000"/>
              <a:alpha val="18824"/>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2400" dirty="0">
                <a:solidFill>
                  <a:schemeClr val="tx1"/>
                </a:solidFill>
                <a:latin typeface="Avenir Book" panose="02000503020000020003" pitchFamily="2" charset="0"/>
              </a:rPr>
              <a:t>(1) GPT4-V has a remarkable performance above the baseline. </a:t>
            </a:r>
            <a:br>
              <a:rPr lang="en-US" sz="2400" dirty="0">
                <a:solidFill>
                  <a:schemeClr val="tx1"/>
                </a:solidFill>
                <a:latin typeface="Avenir Book" panose="02000503020000020003" pitchFamily="2" charset="0"/>
              </a:rPr>
            </a:br>
            <a:r>
              <a:rPr lang="en-US" sz="2400" dirty="0">
                <a:solidFill>
                  <a:schemeClr val="tx1"/>
                </a:solidFill>
                <a:latin typeface="Avenir Book" panose="02000503020000020003" pitchFamily="2" charset="0"/>
              </a:rPr>
              <a:t>(2) Models are far from the nominal ceiling performance. </a:t>
            </a:r>
          </a:p>
        </p:txBody>
      </p:sp>
      <p:sp>
        <p:nvSpPr>
          <p:cNvPr id="5" name="Rectangle 4">
            <a:extLst>
              <a:ext uri="{FF2B5EF4-FFF2-40B4-BE49-F238E27FC236}">
                <a16:creationId xmlns:a16="http://schemas.microsoft.com/office/drawing/2014/main" id="{E81AFFC3-8FAA-C0A2-A269-9B50230D7E1A}"/>
              </a:ext>
            </a:extLst>
          </p:cNvPr>
          <p:cNvSpPr/>
          <p:nvPr/>
        </p:nvSpPr>
        <p:spPr>
          <a:xfrm>
            <a:off x="4474029" y="2100945"/>
            <a:ext cx="4386942" cy="30915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3F9046-B88A-CDC7-D02F-EE930C0F8341}"/>
              </a:ext>
            </a:extLst>
          </p:cNvPr>
          <p:cNvSpPr/>
          <p:nvPr/>
        </p:nvSpPr>
        <p:spPr>
          <a:xfrm>
            <a:off x="3341914" y="2100944"/>
            <a:ext cx="1382486" cy="30915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125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F17B6-E6D7-C2CF-A98B-08FE2AA6C2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7BB33-211A-D6FC-CA01-B959FF5349A6}"/>
              </a:ext>
            </a:extLst>
          </p:cNvPr>
          <p:cNvSpPr>
            <a:spLocks noGrp="1"/>
          </p:cNvSpPr>
          <p:nvPr>
            <p:ph type="title"/>
          </p:nvPr>
        </p:nvSpPr>
        <p:spPr/>
        <p:txBody>
          <a:bodyPr/>
          <a:lstStyle/>
          <a:p>
            <a:r>
              <a:rPr lang="en-US" dirty="0"/>
              <a:t>How do models do on this benchmark? </a:t>
            </a:r>
          </a:p>
        </p:txBody>
      </p:sp>
      <p:sp>
        <p:nvSpPr>
          <p:cNvPr id="3" name="Content Placeholder 2">
            <a:extLst>
              <a:ext uri="{FF2B5EF4-FFF2-40B4-BE49-F238E27FC236}">
                <a16:creationId xmlns:a16="http://schemas.microsoft.com/office/drawing/2014/main" id="{12EF0023-30CE-1EC4-EB93-6E9826F4DB1A}"/>
              </a:ext>
            </a:extLst>
          </p:cNvPr>
          <p:cNvSpPr>
            <a:spLocks noGrp="1"/>
          </p:cNvSpPr>
          <p:nvPr>
            <p:ph idx="1"/>
          </p:nvPr>
        </p:nvSpPr>
        <p:spPr/>
        <p:txBody>
          <a:bodyPr/>
          <a:lstStyle/>
          <a:p>
            <a:r>
              <a:rPr lang="en-US" u="sng" dirty="0"/>
              <a:t>Setup:</a:t>
            </a:r>
            <a:r>
              <a:rPr lang="en-US" dirty="0"/>
              <a:t> 7 demonstrations; inputs include part of the instructions. </a:t>
            </a:r>
          </a:p>
          <a:p>
            <a:endParaRPr lang="en-US" dirty="0"/>
          </a:p>
        </p:txBody>
      </p:sp>
      <p:sp>
        <p:nvSpPr>
          <p:cNvPr id="4" name="Slide Number Placeholder 3">
            <a:extLst>
              <a:ext uri="{FF2B5EF4-FFF2-40B4-BE49-F238E27FC236}">
                <a16:creationId xmlns:a16="http://schemas.microsoft.com/office/drawing/2014/main" id="{E9EEEE0B-60D8-E59A-C816-DA1366AAF49C}"/>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pic>
        <p:nvPicPr>
          <p:cNvPr id="4100" name="Picture 4">
            <a:extLst>
              <a:ext uri="{FF2B5EF4-FFF2-40B4-BE49-F238E27FC236}">
                <a16:creationId xmlns:a16="http://schemas.microsoft.com/office/drawing/2014/main" id="{8F00F911-CB84-A4EB-9742-7B0674D981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55"/>
          <a:stretch/>
        </p:blipFill>
        <p:spPr bwMode="auto">
          <a:xfrm>
            <a:off x="1375450" y="2166434"/>
            <a:ext cx="9578300" cy="3208716"/>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2BB0B840-928F-DC80-EEC9-8A7DC89E5479}"/>
              </a:ext>
            </a:extLst>
          </p:cNvPr>
          <p:cNvSpPr/>
          <p:nvPr/>
        </p:nvSpPr>
        <p:spPr>
          <a:xfrm>
            <a:off x="2237874" y="5550824"/>
            <a:ext cx="7327576" cy="927763"/>
          </a:xfrm>
          <a:prstGeom prst="roundRect">
            <a:avLst/>
          </a:prstGeom>
          <a:solidFill>
            <a:schemeClr val="accent1">
              <a:lumMod val="20000"/>
              <a:lumOff val="80000"/>
              <a:alpha val="18824"/>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2400" b="0" i="0" u="none" strike="noStrike" dirty="0">
                <a:solidFill>
                  <a:srgbClr val="000000"/>
                </a:solidFill>
                <a:effectLst/>
                <a:latin typeface="Avenir" panose="02000503020000020003" pitchFamily="2" charset="0"/>
              </a:rPr>
              <a:t>Open-weight models rival proprietary models, </a:t>
            </a:r>
            <a:br>
              <a:rPr lang="en-US" sz="2400" b="0" i="0" u="none" strike="noStrike" dirty="0">
                <a:solidFill>
                  <a:srgbClr val="000000"/>
                </a:solidFill>
                <a:effectLst/>
                <a:latin typeface="Avenir" panose="02000503020000020003" pitchFamily="2" charset="0"/>
              </a:rPr>
            </a:br>
            <a:r>
              <a:rPr lang="en-US" sz="2400" b="0" i="0" u="none" strike="noStrike" dirty="0">
                <a:solidFill>
                  <a:srgbClr val="000000"/>
                </a:solidFill>
                <a:effectLst/>
                <a:latin typeface="Avenir" panose="02000503020000020003" pitchFamily="2" charset="0"/>
              </a:rPr>
              <a:t>when the HTML content is condensed.  </a:t>
            </a:r>
            <a:endParaRPr lang="en-US" sz="2400" dirty="0">
              <a:solidFill>
                <a:schemeClr val="tx1"/>
              </a:solidFill>
            </a:endParaRPr>
          </a:p>
        </p:txBody>
      </p:sp>
    </p:spTree>
    <p:extLst>
      <p:ext uri="{BB962C8B-B14F-4D97-AF65-F5344CB8AC3E}">
        <p14:creationId xmlns:p14="http://schemas.microsoft.com/office/powerpoint/2010/main" val="26048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5A93-CCFD-7D42-0D4A-471CE0CFEA3B}"/>
              </a:ext>
            </a:extLst>
          </p:cNvPr>
          <p:cNvSpPr>
            <a:spLocks noGrp="1"/>
          </p:cNvSpPr>
          <p:nvPr>
            <p:ph type="title"/>
          </p:nvPr>
        </p:nvSpPr>
        <p:spPr/>
        <p:txBody>
          <a:bodyPr/>
          <a:lstStyle/>
          <a:p>
            <a:r>
              <a:rPr lang="en-US" dirty="0"/>
              <a:t>Performance variations on different inputs </a:t>
            </a:r>
          </a:p>
        </p:txBody>
      </p:sp>
      <p:sp>
        <p:nvSpPr>
          <p:cNvPr id="4" name="Slide Number Placeholder 3">
            <a:extLst>
              <a:ext uri="{FF2B5EF4-FFF2-40B4-BE49-F238E27FC236}">
                <a16:creationId xmlns:a16="http://schemas.microsoft.com/office/drawing/2014/main" id="{0E96C332-BA1E-8BE9-82CA-07F53F3A2BE4}"/>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pic>
        <p:nvPicPr>
          <p:cNvPr id="6148" name="Picture 4">
            <a:extLst>
              <a:ext uri="{FF2B5EF4-FFF2-40B4-BE49-F238E27FC236}">
                <a16:creationId xmlns:a16="http://schemas.microsoft.com/office/drawing/2014/main" id="{9B0197C0-00CE-CE57-9FB2-B2B5F4750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943" y="1385888"/>
            <a:ext cx="9018940" cy="390820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BFFA4387-C3EE-AB3D-F266-BB06A5B3F8EE}"/>
              </a:ext>
            </a:extLst>
          </p:cNvPr>
          <p:cNvSpPr/>
          <p:nvPr/>
        </p:nvSpPr>
        <p:spPr>
          <a:xfrm>
            <a:off x="1841785" y="5343525"/>
            <a:ext cx="8508430" cy="927763"/>
          </a:xfrm>
          <a:prstGeom prst="roundRect">
            <a:avLst/>
          </a:prstGeom>
          <a:solidFill>
            <a:schemeClr val="accent1">
              <a:lumMod val="20000"/>
              <a:lumOff val="80000"/>
              <a:alpha val="18824"/>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chemeClr val="tx1"/>
                </a:solidFill>
                <a:latin typeface="Avenir Book" panose="02000503020000020003" pitchFamily="2" charset="0"/>
              </a:rPr>
              <a:t>Different models show mild complementarity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on different input fields. </a:t>
            </a:r>
          </a:p>
        </p:txBody>
      </p:sp>
    </p:spTree>
    <p:extLst>
      <p:ext uri="{BB962C8B-B14F-4D97-AF65-F5344CB8AC3E}">
        <p14:creationId xmlns:p14="http://schemas.microsoft.com/office/powerpoint/2010/main" val="15871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9B41-732F-69DB-11E6-E57E388FE79B}"/>
              </a:ext>
            </a:extLst>
          </p:cNvPr>
          <p:cNvSpPr>
            <a:spLocks noGrp="1"/>
          </p:cNvSpPr>
          <p:nvPr>
            <p:ph type="title"/>
          </p:nvPr>
        </p:nvSpPr>
        <p:spPr/>
        <p:txBody>
          <a:bodyPr/>
          <a:lstStyle/>
          <a:p>
            <a:r>
              <a:rPr lang="en-US" dirty="0"/>
              <a:t>How difficult is it to add a new system?</a:t>
            </a:r>
          </a:p>
        </p:txBody>
      </p:sp>
      <p:sp>
        <p:nvSpPr>
          <p:cNvPr id="3" name="Content Placeholder 2">
            <a:extLst>
              <a:ext uri="{FF2B5EF4-FFF2-40B4-BE49-F238E27FC236}">
                <a16:creationId xmlns:a16="http://schemas.microsoft.com/office/drawing/2014/main" id="{EDE5D529-472A-F6D8-0B5E-2B78D6DACBD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2A8A91-922B-DFC4-9E02-2155FE61875D}"/>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5" name="Google Shape;626;p75">
            <a:extLst>
              <a:ext uri="{FF2B5EF4-FFF2-40B4-BE49-F238E27FC236}">
                <a16:creationId xmlns:a16="http://schemas.microsoft.com/office/drawing/2014/main" id="{8FE6FABB-AD30-E0B0-BE5E-F821DB0E7991}"/>
              </a:ext>
            </a:extLst>
          </p:cNvPr>
          <p:cNvSpPr txBox="1">
            <a:spLocks/>
          </p:cNvSpPr>
          <p:nvPr/>
        </p:nvSpPr>
        <p:spPr bwMode="auto">
          <a:xfrm>
            <a:off x="1144000" y="2098640"/>
            <a:ext cx="9988805" cy="4488147"/>
          </a:xfrm>
          <a:prstGeom prst="rect">
            <a:avLst/>
          </a:prstGeom>
          <a:solidFill>
            <a:schemeClr val="bg1">
              <a:lumMod val="95000"/>
            </a:schemeClr>
          </a:solidFill>
          <a:ln w="9525">
            <a:solidFill>
              <a:schemeClr val="bg1">
                <a:lumMod val="50000"/>
              </a:schemeClr>
            </a:solidFill>
            <a:miter lim="800000"/>
            <a:headEnd/>
            <a:tailEnd/>
          </a:ln>
        </p:spPr>
        <p:txBody>
          <a:bodyPr spcFirstLastPara="1" vert="horz" wrap="square" lIns="91425" tIns="91425" rIns="91425" bIns="91425" numCol="1" anchor="t" anchorCtr="0" compatLnSpc="1">
            <a:prstTxWarp prst="textNoShape">
              <a:avLst/>
            </a:prstTxWarp>
            <a:no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r>
              <a:rPr lang="en-US" sz="1400" dirty="0">
                <a:solidFill>
                  <a:srgbClr val="0033B3"/>
                </a:solidFill>
                <a:latin typeface="Consolas"/>
                <a:ea typeface="Consolas"/>
                <a:cs typeface="Consolas"/>
                <a:sym typeface="Consolas"/>
              </a:rPr>
              <a:t>class </a:t>
            </a:r>
            <a:r>
              <a:rPr lang="en-US" sz="1400" dirty="0" err="1">
                <a:solidFill>
                  <a:srgbClr val="000000"/>
                </a:solidFill>
                <a:latin typeface="Consolas"/>
                <a:ea typeface="Consolas"/>
                <a:cs typeface="Consolas"/>
                <a:sym typeface="Consolas"/>
              </a:rPr>
              <a:t>NewBaseline</a:t>
            </a:r>
            <a:r>
              <a:rPr lang="en-US" sz="1400" dirty="0">
                <a:solidFill>
                  <a:srgbClr val="080808"/>
                </a:solidFill>
                <a:latin typeface="Consolas"/>
                <a:ea typeface="Consolas"/>
                <a:cs typeface="Consolas"/>
                <a:sym typeface="Consolas"/>
              </a:rPr>
              <a:t>(Baseline):</a:t>
            </a:r>
          </a:p>
          <a:p>
            <a:pPr marL="0" indent="0">
              <a:spcBef>
                <a:spcPts val="0"/>
              </a:spcBef>
              <a:spcAft>
                <a:spcPts val="0"/>
              </a:spcAft>
              <a:buFont typeface="Arial" panose="020B0604020202020204" pitchFamily="34" charset="0"/>
              <a:buNone/>
            </a:pPr>
            <a:endParaRPr lang="en-US" sz="1400" dirty="0">
              <a:solidFill>
                <a:srgbClr val="080808"/>
              </a:solidFill>
              <a:latin typeface="Consolas"/>
              <a:ea typeface="Consolas"/>
              <a:cs typeface="Consolas"/>
              <a:sym typeface="Consolas"/>
            </a:endParaRPr>
          </a:p>
          <a:p>
            <a:pPr marL="0" indent="0">
              <a:spcBef>
                <a:spcPts val="0"/>
              </a:spcBef>
              <a:spcAft>
                <a:spcPts val="0"/>
              </a:spcAft>
              <a:buFont typeface="Arial" panose="020B0604020202020204" pitchFamily="34" charset="0"/>
              <a:buNone/>
            </a:pPr>
            <a:r>
              <a:rPr lang="en-US" sz="1400" dirty="0">
                <a:solidFill>
                  <a:srgbClr val="080808"/>
                </a:solidFill>
                <a:latin typeface="Consolas"/>
                <a:ea typeface="Consolas"/>
                <a:cs typeface="Consolas"/>
                <a:sym typeface="Consolas"/>
              </a:rPr>
              <a:t>   </a:t>
            </a:r>
            <a:r>
              <a:rPr lang="en-US" sz="1400" dirty="0">
                <a:solidFill>
                  <a:srgbClr val="0033B3"/>
                </a:solidFill>
                <a:latin typeface="Consolas"/>
                <a:ea typeface="Consolas"/>
                <a:cs typeface="Consolas"/>
                <a:sym typeface="Consolas"/>
              </a:rPr>
              <a:t>def </a:t>
            </a:r>
            <a:r>
              <a:rPr lang="en-US" sz="1400" dirty="0" err="1">
                <a:solidFill>
                  <a:srgbClr val="00627A"/>
                </a:solidFill>
                <a:latin typeface="Consolas"/>
                <a:ea typeface="Consolas"/>
                <a:cs typeface="Consolas"/>
                <a:sym typeface="Consolas"/>
              </a:rPr>
              <a:t>solve_task</a:t>
            </a:r>
            <a:r>
              <a:rPr lang="en-US" sz="1400" dirty="0">
                <a:solidFill>
                  <a:srgbClr val="080808"/>
                </a:solidFill>
                <a:latin typeface="Consolas"/>
                <a:ea typeface="Consolas"/>
                <a:cs typeface="Consolas"/>
                <a:sym typeface="Consolas"/>
              </a:rPr>
              <a:t>(</a:t>
            </a:r>
            <a:r>
              <a:rPr lang="en-US" sz="1400" dirty="0">
                <a:solidFill>
                  <a:srgbClr val="94558D"/>
                </a:solidFill>
                <a:latin typeface="Consolas"/>
                <a:ea typeface="Consolas"/>
                <a:cs typeface="Consolas"/>
                <a:sym typeface="Consolas"/>
              </a:rPr>
              <a:t>self</a:t>
            </a:r>
            <a:r>
              <a:rPr lang="en-US" sz="1400" dirty="0">
                <a:solidFill>
                  <a:srgbClr val="080808"/>
                </a:solidFill>
                <a:latin typeface="Consolas"/>
                <a:ea typeface="Consolas"/>
                <a:cs typeface="Consolas"/>
                <a:sym typeface="Consolas"/>
              </a:rPr>
              <a:t>, </a:t>
            </a:r>
            <a:r>
              <a:rPr lang="en-US" sz="1400" dirty="0">
                <a:solidFill>
                  <a:srgbClr val="808080"/>
                </a:solidFill>
                <a:latin typeface="Consolas"/>
                <a:ea typeface="Consolas"/>
                <a:cs typeface="Consolas"/>
                <a:sym typeface="Consolas"/>
              </a:rPr>
              <a:t>input: Input</a:t>
            </a:r>
            <a:r>
              <a:rPr lang="en-US" sz="1400" dirty="0">
                <a:solidFill>
                  <a:srgbClr val="080808"/>
                </a:solidFill>
                <a:latin typeface="Consolas"/>
                <a:ea typeface="Consolas"/>
                <a:cs typeface="Consolas"/>
                <a:sym typeface="Consolas"/>
              </a:rPr>
              <a:t>, </a:t>
            </a:r>
            <a:r>
              <a:rPr lang="en-US" sz="1400" dirty="0">
                <a:solidFill>
                  <a:srgbClr val="808080"/>
                </a:solidFill>
                <a:latin typeface="Consolas"/>
                <a:ea typeface="Consolas"/>
                <a:cs typeface="Consolas"/>
                <a:sym typeface="Consolas"/>
              </a:rPr>
              <a:t>**</a:t>
            </a:r>
            <a:r>
              <a:rPr lang="en-US" sz="1400" dirty="0" err="1">
                <a:solidFill>
                  <a:srgbClr val="808080"/>
                </a:solidFill>
                <a:latin typeface="Consolas"/>
                <a:ea typeface="Consolas"/>
                <a:cs typeface="Consolas"/>
                <a:sym typeface="Consolas"/>
              </a:rPr>
              <a:t>kwargs</a:t>
            </a:r>
            <a:r>
              <a:rPr lang="en-US" sz="1400" dirty="0">
                <a:solidFill>
                  <a:srgbClr val="080808"/>
                </a:solidFill>
                <a:latin typeface="Consolas"/>
                <a:ea typeface="Consolas"/>
                <a:cs typeface="Consolas"/>
                <a:sym typeface="Consolas"/>
              </a:rPr>
              <a:t>):</a:t>
            </a:r>
          </a:p>
          <a:p>
            <a:pPr marL="0" indent="0">
              <a:spcBef>
                <a:spcPts val="0"/>
              </a:spcBef>
              <a:spcAft>
                <a:spcPts val="0"/>
              </a:spcAft>
              <a:buFont typeface="Arial" panose="020B0604020202020204" pitchFamily="34" charset="0"/>
              <a:buNone/>
            </a:pPr>
            <a:r>
              <a:rPr lang="en-US" sz="1400" dirty="0">
                <a:solidFill>
                  <a:srgbClr val="080808"/>
                </a:solidFill>
                <a:latin typeface="Consolas"/>
                <a:ea typeface="Consolas"/>
                <a:cs typeface="Consolas"/>
                <a:sym typeface="Consolas"/>
              </a:rPr>
              <a:t>       </a:t>
            </a:r>
            <a:r>
              <a:rPr lang="en-US" sz="1400" i="1" dirty="0">
                <a:solidFill>
                  <a:srgbClr val="8C8C8C"/>
                </a:solidFill>
                <a:latin typeface="Consolas"/>
                <a:ea typeface="Consolas"/>
                <a:cs typeface="Consolas"/>
                <a:sym typeface="Consolas"/>
              </a:rPr>
              <a:t># list of </a:t>
            </a:r>
            <a:r>
              <a:rPr lang="en-US" sz="1400" i="1" dirty="0" err="1">
                <a:solidFill>
                  <a:srgbClr val="8C8C8C"/>
                </a:solidFill>
                <a:latin typeface="Consolas"/>
                <a:ea typeface="Consolas"/>
                <a:cs typeface="Consolas"/>
                <a:sym typeface="Consolas"/>
              </a:rPr>
              <a:t>ations</a:t>
            </a:r>
            <a:r>
              <a:rPr lang="en-US" sz="1400" i="1" dirty="0">
                <a:solidFill>
                  <a:srgbClr val="8C8C8C"/>
                </a:solidFill>
                <a:latin typeface="Consolas"/>
                <a:ea typeface="Consolas"/>
                <a:cs typeface="Consolas"/>
                <a:sym typeface="Consolas"/>
              </a:rPr>
              <a:t> that can be performed on a HTML page</a:t>
            </a:r>
          </a:p>
          <a:p>
            <a:pPr marL="0" indent="0">
              <a:spcBef>
                <a:spcPts val="0"/>
              </a:spcBef>
              <a:spcAft>
                <a:spcPts val="0"/>
              </a:spcAft>
              <a:buFont typeface="Arial" panose="020B0604020202020204" pitchFamily="34" charset="0"/>
              <a:buNone/>
            </a:pPr>
            <a:r>
              <a:rPr lang="en-US" sz="1400" i="1" dirty="0">
                <a:solidFill>
                  <a:srgbClr val="8C8C8C"/>
                </a:solidFill>
                <a:latin typeface="Consolas"/>
                <a:ea typeface="Consolas"/>
                <a:cs typeface="Consolas"/>
                <a:sym typeface="Consolas"/>
              </a:rPr>
              <a:t>       </a:t>
            </a:r>
            <a:r>
              <a:rPr lang="en-US" sz="1400" dirty="0" err="1">
                <a:solidFill>
                  <a:srgbClr val="080808"/>
                </a:solidFill>
                <a:latin typeface="Consolas"/>
                <a:ea typeface="Consolas"/>
                <a:cs typeface="Consolas"/>
                <a:sym typeface="Consolas"/>
              </a:rPr>
              <a:t>encoded_actions_prompt</a:t>
            </a:r>
            <a:r>
              <a:rPr lang="en-US" sz="1400" dirty="0">
                <a:solidFill>
                  <a:srgbClr val="080808"/>
                </a:solidFill>
                <a:latin typeface="Consolas"/>
                <a:ea typeface="Consolas"/>
                <a:cs typeface="Consolas"/>
                <a:sym typeface="Consolas"/>
              </a:rPr>
              <a:t> = </a:t>
            </a:r>
            <a:r>
              <a:rPr lang="en-US" sz="1400" dirty="0" err="1">
                <a:solidFill>
                  <a:srgbClr val="94558D"/>
                </a:solidFill>
                <a:latin typeface="Consolas"/>
                <a:ea typeface="Consolas"/>
                <a:cs typeface="Consolas"/>
                <a:sym typeface="Consolas"/>
              </a:rPr>
              <a:t>self</a:t>
            </a:r>
            <a:r>
              <a:rPr lang="en-US" sz="1400" dirty="0" err="1">
                <a:solidFill>
                  <a:srgbClr val="080808"/>
                </a:solidFill>
                <a:latin typeface="Consolas"/>
                <a:ea typeface="Consolas"/>
                <a:cs typeface="Consolas"/>
                <a:sym typeface="Consolas"/>
              </a:rPr>
              <a:t>.get_encoded_action_list</a:t>
            </a:r>
            <a:r>
              <a:rPr lang="en-US" sz="1400" dirty="0">
                <a:solidFill>
                  <a:srgbClr val="080808"/>
                </a:solidFill>
                <a:latin typeface="Consolas"/>
                <a:ea typeface="Consolas"/>
                <a:cs typeface="Consolas"/>
                <a:sym typeface="Consolas"/>
              </a:rPr>
              <a:t>()</a:t>
            </a:r>
          </a:p>
          <a:p>
            <a:pPr marL="0" indent="0">
              <a:spcBef>
                <a:spcPts val="0"/>
              </a:spcBef>
              <a:spcAft>
                <a:spcPts val="0"/>
              </a:spcAft>
              <a:buFont typeface="Arial" panose="020B0604020202020204" pitchFamily="34" charset="0"/>
              <a:buNone/>
            </a:pPr>
            <a:r>
              <a:rPr lang="en-US" sz="1400" dirty="0">
                <a:solidFill>
                  <a:srgbClr val="080808"/>
                </a:solidFill>
                <a:latin typeface="Consolas"/>
                <a:ea typeface="Consolas"/>
                <a:cs typeface="Consolas"/>
                <a:sym typeface="Consolas"/>
              </a:rPr>
              <a:t>       </a:t>
            </a:r>
            <a:r>
              <a:rPr lang="en-US" sz="1400" dirty="0">
                <a:solidFill>
                  <a:srgbClr val="000080"/>
                </a:solidFill>
                <a:latin typeface="Consolas"/>
                <a:ea typeface="Consolas"/>
                <a:cs typeface="Consolas"/>
                <a:sym typeface="Consolas"/>
              </a:rPr>
              <a:t>print</a:t>
            </a:r>
            <a:r>
              <a:rPr lang="en-US" sz="1400" dirty="0">
                <a:solidFill>
                  <a:srgbClr val="080808"/>
                </a:solidFill>
                <a:latin typeface="Consolas"/>
                <a:ea typeface="Consolas"/>
                <a:cs typeface="Consolas"/>
                <a:sym typeface="Consolas"/>
              </a:rPr>
              <a:t>(</a:t>
            </a:r>
            <a:r>
              <a:rPr lang="en-US" sz="1400" dirty="0">
                <a:solidFill>
                  <a:srgbClr val="067D17"/>
                </a:solidFill>
                <a:latin typeface="Consolas"/>
                <a:ea typeface="Consolas"/>
                <a:cs typeface="Consolas"/>
                <a:sym typeface="Consolas"/>
              </a:rPr>
              <a:t>"encoded actions: "</a:t>
            </a:r>
            <a:r>
              <a:rPr lang="en-US" sz="1400" dirty="0">
                <a:solidFill>
                  <a:srgbClr val="080808"/>
                </a:solidFill>
                <a:latin typeface="Consolas"/>
                <a:ea typeface="Consolas"/>
                <a:cs typeface="Consolas"/>
                <a:sym typeface="Consolas"/>
              </a:rPr>
              <a:t>, </a:t>
            </a:r>
            <a:r>
              <a:rPr lang="en-US" sz="1400" dirty="0" err="1">
                <a:solidFill>
                  <a:srgbClr val="080808"/>
                </a:solidFill>
                <a:latin typeface="Consolas"/>
                <a:ea typeface="Consolas"/>
                <a:cs typeface="Consolas"/>
                <a:sym typeface="Consolas"/>
              </a:rPr>
              <a:t>encoded_actions_prompt</a:t>
            </a:r>
            <a:r>
              <a:rPr lang="en-US" sz="1400" dirty="0">
                <a:solidFill>
                  <a:srgbClr val="080808"/>
                </a:solidFill>
                <a:latin typeface="Consolas"/>
                <a:ea typeface="Consolas"/>
                <a:cs typeface="Consolas"/>
                <a:sym typeface="Consolas"/>
              </a:rPr>
              <a:t>)</a:t>
            </a:r>
          </a:p>
          <a:p>
            <a:pPr marL="0" indent="0">
              <a:spcBef>
                <a:spcPts val="0"/>
              </a:spcBef>
              <a:spcAft>
                <a:spcPts val="0"/>
              </a:spcAft>
              <a:buFont typeface="Arial" panose="020B0604020202020204" pitchFamily="34" charset="0"/>
              <a:buNone/>
            </a:pPr>
            <a:endParaRPr lang="en-US" sz="1400" dirty="0">
              <a:solidFill>
                <a:srgbClr val="080808"/>
              </a:solidFill>
              <a:latin typeface="Consolas"/>
              <a:ea typeface="Consolas"/>
              <a:cs typeface="Consolas"/>
              <a:sym typeface="Consolas"/>
            </a:endParaRPr>
          </a:p>
          <a:p>
            <a:pPr marL="0" indent="0">
              <a:spcBef>
                <a:spcPts val="0"/>
              </a:spcBef>
              <a:spcAft>
                <a:spcPts val="0"/>
              </a:spcAft>
              <a:buFont typeface="Arial" panose="020B0604020202020204" pitchFamily="34" charset="0"/>
              <a:buNone/>
            </a:pPr>
            <a:r>
              <a:rPr lang="en-US" sz="1400" dirty="0">
                <a:solidFill>
                  <a:srgbClr val="080808"/>
                </a:solidFill>
                <a:latin typeface="Consolas"/>
                <a:ea typeface="Consolas"/>
                <a:cs typeface="Consolas"/>
                <a:sym typeface="Consolas"/>
              </a:rPr>
              <a:t>       </a:t>
            </a:r>
            <a:r>
              <a:rPr lang="en-US" sz="1400" i="1" dirty="0">
                <a:solidFill>
                  <a:srgbClr val="8C8C8C"/>
                </a:solidFill>
                <a:latin typeface="Consolas"/>
                <a:ea typeface="Consolas"/>
                <a:cs typeface="Consolas"/>
                <a:sym typeface="Consolas"/>
              </a:rPr>
              <a:t># Add your code here to process the HTML data and generate a summary</a:t>
            </a:r>
          </a:p>
          <a:p>
            <a:pPr marL="0" indent="0">
              <a:spcBef>
                <a:spcPts val="0"/>
              </a:spcBef>
              <a:spcAft>
                <a:spcPts val="0"/>
              </a:spcAft>
              <a:buFont typeface="Arial" panose="020B0604020202020204" pitchFamily="34" charset="0"/>
              <a:buNone/>
            </a:pPr>
            <a:endParaRPr lang="en-US" sz="1400" i="1" dirty="0">
              <a:solidFill>
                <a:srgbClr val="8C8C8C"/>
              </a:solidFill>
              <a:latin typeface="Consolas"/>
              <a:ea typeface="Consolas"/>
              <a:cs typeface="Consolas"/>
              <a:sym typeface="Consolas"/>
            </a:endParaRPr>
          </a:p>
          <a:p>
            <a:pPr marL="0" indent="0">
              <a:spcBef>
                <a:spcPts val="0"/>
              </a:spcBef>
              <a:spcAft>
                <a:spcPts val="0"/>
              </a:spcAft>
              <a:buFont typeface="Arial" panose="020B0604020202020204" pitchFamily="34" charset="0"/>
              <a:buNone/>
            </a:pPr>
            <a:r>
              <a:rPr lang="en-US" sz="1400" i="1" dirty="0">
                <a:solidFill>
                  <a:srgbClr val="8C8C8C"/>
                </a:solidFill>
                <a:latin typeface="Consolas"/>
                <a:ea typeface="Consolas"/>
                <a:cs typeface="Consolas"/>
                <a:sym typeface="Consolas"/>
              </a:rPr>
              <a:t>       # </a:t>
            </a:r>
            <a:r>
              <a:rPr lang="en-US" sz="1400" i="1" dirty="0" err="1">
                <a:solidFill>
                  <a:srgbClr val="8C8C8C"/>
                </a:solidFill>
                <a:latin typeface="Consolas"/>
                <a:ea typeface="Consolas"/>
                <a:cs typeface="Consolas"/>
                <a:sym typeface="Consolas"/>
              </a:rPr>
              <a:t>Youc</a:t>
            </a:r>
            <a:r>
              <a:rPr lang="en-US" sz="1400" i="1" dirty="0">
                <a:solidFill>
                  <a:srgbClr val="8C8C8C"/>
                </a:solidFill>
                <a:latin typeface="Consolas"/>
                <a:ea typeface="Consolas"/>
                <a:cs typeface="Consolas"/>
                <a:sym typeface="Consolas"/>
              </a:rPr>
              <a:t> can either make direct calls to the actions</a:t>
            </a:r>
          </a:p>
          <a:p>
            <a:pPr marL="0" indent="0">
              <a:spcBef>
                <a:spcPts val="0"/>
              </a:spcBef>
              <a:spcAft>
                <a:spcPts val="0"/>
              </a:spcAft>
              <a:buFont typeface="Arial" panose="020B0604020202020204" pitchFamily="34" charset="0"/>
              <a:buNone/>
            </a:pPr>
            <a:r>
              <a:rPr lang="en-US" sz="1400" i="1" dirty="0">
                <a:solidFill>
                  <a:srgbClr val="8C8C8C"/>
                </a:solidFill>
                <a:latin typeface="Consolas"/>
                <a:ea typeface="Consolas"/>
                <a:cs typeface="Consolas"/>
                <a:sym typeface="Consolas"/>
              </a:rPr>
              <a:t>       # for example, you can access the HTML code</a:t>
            </a:r>
          </a:p>
          <a:p>
            <a:pPr marL="0" indent="0">
              <a:spcBef>
                <a:spcPts val="0"/>
              </a:spcBef>
              <a:spcAft>
                <a:spcPts val="0"/>
              </a:spcAft>
              <a:buFont typeface="Arial" panose="020B0604020202020204" pitchFamily="34" charset="0"/>
              <a:buNone/>
            </a:pPr>
            <a:r>
              <a:rPr lang="en-US" sz="1400" i="1" dirty="0">
                <a:solidFill>
                  <a:srgbClr val="8C8C8C"/>
                </a:solidFill>
                <a:latin typeface="Consolas"/>
                <a:ea typeface="Consolas"/>
                <a:cs typeface="Consolas"/>
                <a:sym typeface="Consolas"/>
              </a:rPr>
              <a:t>       </a:t>
            </a:r>
            <a:r>
              <a:rPr lang="en-US" sz="1400" dirty="0" err="1">
                <a:solidFill>
                  <a:srgbClr val="808080"/>
                </a:solidFill>
                <a:latin typeface="Consolas"/>
                <a:ea typeface="Consolas"/>
                <a:cs typeface="Consolas"/>
                <a:sym typeface="Consolas"/>
              </a:rPr>
              <a:t>html_result</a:t>
            </a:r>
            <a:r>
              <a:rPr lang="en-US" sz="1400" dirty="0">
                <a:solidFill>
                  <a:srgbClr val="808080"/>
                </a:solidFill>
                <a:latin typeface="Consolas"/>
                <a:ea typeface="Consolas"/>
                <a:cs typeface="Consolas"/>
                <a:sym typeface="Consolas"/>
              </a:rPr>
              <a:t> </a:t>
            </a:r>
            <a:r>
              <a:rPr lang="en-US" sz="1400" dirty="0">
                <a:solidFill>
                  <a:srgbClr val="080808"/>
                </a:solidFill>
                <a:latin typeface="Consolas"/>
                <a:ea typeface="Consolas"/>
                <a:cs typeface="Consolas"/>
                <a:sym typeface="Consolas"/>
              </a:rPr>
              <a:t>= </a:t>
            </a:r>
            <a:r>
              <a:rPr lang="en-US" sz="1400" dirty="0" err="1">
                <a:solidFill>
                  <a:srgbClr val="94558D"/>
                </a:solidFill>
                <a:latin typeface="Consolas"/>
                <a:ea typeface="Consolas"/>
                <a:cs typeface="Consolas"/>
                <a:sym typeface="Consolas"/>
              </a:rPr>
              <a:t>self</a:t>
            </a:r>
            <a:r>
              <a:rPr lang="en-US" sz="1400" dirty="0" err="1">
                <a:solidFill>
                  <a:srgbClr val="080808"/>
                </a:solidFill>
                <a:latin typeface="Consolas"/>
                <a:ea typeface="Consolas"/>
                <a:cs typeface="Consolas"/>
                <a:sym typeface="Consolas"/>
              </a:rPr>
              <a:t>.actions.get_html</a:t>
            </a:r>
            <a:r>
              <a:rPr lang="en-US" sz="1400" dirty="0">
                <a:solidFill>
                  <a:srgbClr val="080808"/>
                </a:solidFill>
                <a:latin typeface="Consolas"/>
                <a:ea typeface="Consolas"/>
                <a:cs typeface="Consolas"/>
                <a:sym typeface="Consolas"/>
              </a:rPr>
              <a:t>()</a:t>
            </a:r>
          </a:p>
          <a:p>
            <a:pPr marL="0" indent="0">
              <a:spcBef>
                <a:spcPts val="0"/>
              </a:spcBef>
              <a:spcAft>
                <a:spcPts val="0"/>
              </a:spcAft>
              <a:buFont typeface="Arial" panose="020B0604020202020204" pitchFamily="34" charset="0"/>
              <a:buNone/>
            </a:pPr>
            <a:endParaRPr lang="en-US" sz="1400" dirty="0">
              <a:solidFill>
                <a:srgbClr val="080808"/>
              </a:solidFill>
              <a:latin typeface="Consolas"/>
              <a:ea typeface="Consolas"/>
              <a:cs typeface="Consolas"/>
              <a:sym typeface="Consolas"/>
            </a:endParaRPr>
          </a:p>
          <a:p>
            <a:pPr marL="0" indent="0">
              <a:spcBef>
                <a:spcPts val="0"/>
              </a:spcBef>
              <a:spcAft>
                <a:spcPts val="0"/>
              </a:spcAft>
              <a:buFont typeface="Arial" panose="020B0604020202020204" pitchFamily="34" charset="0"/>
              <a:buNone/>
            </a:pPr>
            <a:r>
              <a:rPr lang="en-US" sz="1400" dirty="0">
                <a:solidFill>
                  <a:srgbClr val="080808"/>
                </a:solidFill>
                <a:latin typeface="Consolas"/>
                <a:ea typeface="Consolas"/>
                <a:cs typeface="Consolas"/>
                <a:sym typeface="Consolas"/>
              </a:rPr>
              <a:t>       </a:t>
            </a:r>
            <a:r>
              <a:rPr lang="en-US" sz="1400" i="1" dirty="0">
                <a:solidFill>
                  <a:srgbClr val="8C8C8C"/>
                </a:solidFill>
                <a:latin typeface="Consolas"/>
                <a:ea typeface="Consolas"/>
                <a:cs typeface="Consolas"/>
                <a:sym typeface="Consolas"/>
              </a:rPr>
              <a:t># or you can take screenshots of the page</a:t>
            </a:r>
          </a:p>
          <a:p>
            <a:pPr marL="0" indent="0">
              <a:spcBef>
                <a:spcPts val="0"/>
              </a:spcBef>
              <a:spcAft>
                <a:spcPts val="0"/>
              </a:spcAft>
              <a:buFont typeface="Arial" panose="020B0604020202020204" pitchFamily="34" charset="0"/>
              <a:buNone/>
            </a:pPr>
            <a:r>
              <a:rPr lang="en-US" sz="1400" i="1" dirty="0">
                <a:solidFill>
                  <a:srgbClr val="8C8C8C"/>
                </a:solidFill>
                <a:latin typeface="Consolas"/>
                <a:ea typeface="Consolas"/>
                <a:cs typeface="Consolas"/>
                <a:sym typeface="Consolas"/>
              </a:rPr>
              <a:t>       </a:t>
            </a:r>
            <a:r>
              <a:rPr lang="en-US" sz="1400" dirty="0" err="1">
                <a:solidFill>
                  <a:srgbClr val="808080"/>
                </a:solidFill>
                <a:latin typeface="Consolas"/>
                <a:ea typeface="Consolas"/>
                <a:cs typeface="Consolas"/>
                <a:sym typeface="Consolas"/>
              </a:rPr>
              <a:t>screenshot_result</a:t>
            </a:r>
            <a:r>
              <a:rPr lang="en-US" sz="1400" dirty="0">
                <a:solidFill>
                  <a:srgbClr val="808080"/>
                </a:solidFill>
                <a:latin typeface="Consolas"/>
                <a:ea typeface="Consolas"/>
                <a:cs typeface="Consolas"/>
                <a:sym typeface="Consolas"/>
              </a:rPr>
              <a:t> </a:t>
            </a:r>
            <a:r>
              <a:rPr lang="en-US" sz="1400" dirty="0">
                <a:solidFill>
                  <a:srgbClr val="080808"/>
                </a:solidFill>
                <a:latin typeface="Consolas"/>
                <a:ea typeface="Consolas"/>
                <a:cs typeface="Consolas"/>
                <a:sym typeface="Consolas"/>
              </a:rPr>
              <a:t>= </a:t>
            </a:r>
            <a:r>
              <a:rPr lang="en-US" sz="1400" dirty="0" err="1">
                <a:solidFill>
                  <a:srgbClr val="94558D"/>
                </a:solidFill>
                <a:latin typeface="Consolas"/>
                <a:ea typeface="Consolas"/>
                <a:cs typeface="Consolas"/>
                <a:sym typeface="Consolas"/>
              </a:rPr>
              <a:t>self</a:t>
            </a:r>
            <a:r>
              <a:rPr lang="en-US" sz="1400" dirty="0" err="1">
                <a:solidFill>
                  <a:srgbClr val="080808"/>
                </a:solidFill>
                <a:latin typeface="Consolas"/>
                <a:ea typeface="Consolas"/>
                <a:cs typeface="Consolas"/>
                <a:sym typeface="Consolas"/>
              </a:rPr>
              <a:t>.actions.take_full_screenshot</a:t>
            </a:r>
            <a:r>
              <a:rPr lang="en-US" sz="1400" dirty="0">
                <a:solidFill>
                  <a:srgbClr val="080808"/>
                </a:solidFill>
                <a:latin typeface="Consolas"/>
                <a:ea typeface="Consolas"/>
                <a:cs typeface="Consolas"/>
                <a:sym typeface="Consolas"/>
              </a:rPr>
              <a:t>()</a:t>
            </a:r>
          </a:p>
          <a:p>
            <a:pPr marL="0" indent="0">
              <a:spcBef>
                <a:spcPts val="0"/>
              </a:spcBef>
              <a:spcAft>
                <a:spcPts val="0"/>
              </a:spcAft>
              <a:buFont typeface="Arial" panose="020B0604020202020204" pitchFamily="34" charset="0"/>
              <a:buNone/>
            </a:pPr>
            <a:endParaRPr lang="en-US" sz="1400" dirty="0">
              <a:solidFill>
                <a:srgbClr val="080808"/>
              </a:solidFill>
              <a:latin typeface="Consolas"/>
              <a:ea typeface="Consolas"/>
              <a:cs typeface="Consolas"/>
              <a:sym typeface="Consolas"/>
            </a:endParaRPr>
          </a:p>
          <a:p>
            <a:pPr marL="0" indent="0">
              <a:spcBef>
                <a:spcPts val="0"/>
              </a:spcBef>
              <a:spcAft>
                <a:spcPts val="0"/>
              </a:spcAft>
              <a:buFont typeface="Arial" panose="020B0604020202020204" pitchFamily="34" charset="0"/>
              <a:buNone/>
            </a:pPr>
            <a:r>
              <a:rPr lang="en-US" sz="1400" dirty="0">
                <a:solidFill>
                  <a:srgbClr val="080808"/>
                </a:solidFill>
                <a:latin typeface="Consolas"/>
                <a:ea typeface="Consolas"/>
                <a:cs typeface="Consolas"/>
                <a:sym typeface="Consolas"/>
              </a:rPr>
              <a:t>       </a:t>
            </a:r>
            <a:r>
              <a:rPr lang="en-US" sz="1400" i="1" dirty="0">
                <a:solidFill>
                  <a:srgbClr val="8C8C8C"/>
                </a:solidFill>
                <a:latin typeface="Consolas"/>
                <a:ea typeface="Consolas"/>
                <a:cs typeface="Consolas"/>
                <a:sym typeface="Consolas"/>
              </a:rPr>
              <a:t># Or you can build a neural model that returns a bunch of commands in string format</a:t>
            </a:r>
          </a:p>
          <a:p>
            <a:pPr marL="0" indent="0">
              <a:spcBef>
                <a:spcPts val="0"/>
              </a:spcBef>
              <a:spcAft>
                <a:spcPts val="0"/>
              </a:spcAft>
              <a:buFont typeface="Arial" panose="020B0604020202020204" pitchFamily="34" charset="0"/>
              <a:buNone/>
            </a:pPr>
            <a:r>
              <a:rPr lang="en-US" sz="1400" i="1" dirty="0">
                <a:solidFill>
                  <a:srgbClr val="8C8C8C"/>
                </a:solidFill>
                <a:latin typeface="Consolas"/>
                <a:ea typeface="Consolas"/>
                <a:cs typeface="Consolas"/>
                <a:sym typeface="Consolas"/>
              </a:rPr>
              <a:t>       </a:t>
            </a:r>
            <a:r>
              <a:rPr lang="en-US" sz="1400" dirty="0">
                <a:solidFill>
                  <a:srgbClr val="080808"/>
                </a:solidFill>
                <a:latin typeface="Consolas"/>
                <a:ea typeface="Consolas"/>
                <a:cs typeface="Consolas"/>
                <a:sym typeface="Consolas"/>
              </a:rPr>
              <a:t>commands = </a:t>
            </a:r>
            <a:r>
              <a:rPr lang="en-US" sz="1400" dirty="0">
                <a:solidFill>
                  <a:srgbClr val="067D17"/>
                </a:solidFill>
                <a:latin typeface="Consolas"/>
                <a:ea typeface="Consolas"/>
                <a:cs typeface="Consolas"/>
                <a:sym typeface="Consolas"/>
              </a:rPr>
              <a:t>"</a:t>
            </a:r>
            <a:r>
              <a:rPr lang="en-US" sz="1400" dirty="0" err="1">
                <a:solidFill>
                  <a:srgbClr val="067D17"/>
                </a:solidFill>
                <a:latin typeface="Consolas"/>
                <a:ea typeface="Consolas"/>
                <a:cs typeface="Consolas"/>
                <a:sym typeface="Consolas"/>
              </a:rPr>
              <a:t>self.actions.scroll_to_element</a:t>
            </a:r>
            <a:r>
              <a:rPr lang="en-US" sz="1400" dirty="0">
                <a:solidFill>
                  <a:srgbClr val="067D17"/>
                </a:solidFill>
                <a:latin typeface="Consolas"/>
                <a:ea typeface="Consolas"/>
                <a:cs typeface="Consolas"/>
                <a:sym typeface="Consolas"/>
              </a:rPr>
              <a:t>(input)"</a:t>
            </a:r>
          </a:p>
          <a:p>
            <a:pPr marL="0" indent="0">
              <a:spcBef>
                <a:spcPts val="0"/>
              </a:spcBef>
              <a:spcAft>
                <a:spcPts val="0"/>
              </a:spcAft>
              <a:buFont typeface="Arial" panose="020B0604020202020204" pitchFamily="34" charset="0"/>
              <a:buNone/>
            </a:pPr>
            <a:endParaRPr lang="en-US" sz="1400" dirty="0">
              <a:solidFill>
                <a:srgbClr val="067D17"/>
              </a:solidFill>
              <a:latin typeface="Consolas"/>
              <a:ea typeface="Consolas"/>
              <a:cs typeface="Consolas"/>
              <a:sym typeface="Consolas"/>
            </a:endParaRPr>
          </a:p>
          <a:p>
            <a:pPr marL="0" indent="0">
              <a:spcBef>
                <a:spcPts val="0"/>
              </a:spcBef>
              <a:spcAft>
                <a:spcPts val="0"/>
              </a:spcAft>
              <a:buFont typeface="Arial" panose="020B0604020202020204" pitchFamily="34" charset="0"/>
              <a:buNone/>
            </a:pPr>
            <a:r>
              <a:rPr lang="en-US" sz="1400" dirty="0">
                <a:solidFill>
                  <a:srgbClr val="067D17"/>
                </a:solidFill>
                <a:latin typeface="Consolas"/>
                <a:ea typeface="Consolas"/>
                <a:cs typeface="Consolas"/>
                <a:sym typeface="Consolas"/>
              </a:rPr>
              <a:t>       </a:t>
            </a:r>
            <a:r>
              <a:rPr lang="en-US" sz="1400" dirty="0">
                <a:solidFill>
                  <a:srgbClr val="000080"/>
                </a:solidFill>
                <a:latin typeface="Consolas"/>
                <a:ea typeface="Consolas"/>
                <a:cs typeface="Consolas"/>
                <a:sym typeface="Consolas"/>
              </a:rPr>
              <a:t>exec</a:t>
            </a:r>
            <a:r>
              <a:rPr lang="en-US" sz="1400" dirty="0">
                <a:solidFill>
                  <a:srgbClr val="080808"/>
                </a:solidFill>
                <a:latin typeface="Consolas"/>
                <a:ea typeface="Consolas"/>
                <a:cs typeface="Consolas"/>
                <a:sym typeface="Consolas"/>
              </a:rPr>
              <a:t>(commands)</a:t>
            </a:r>
          </a:p>
          <a:p>
            <a:pPr marL="0" indent="0">
              <a:spcBef>
                <a:spcPts val="0"/>
              </a:spcBef>
              <a:spcAft>
                <a:spcPts val="0"/>
              </a:spcAft>
              <a:buFont typeface="Arial" panose="020B0604020202020204" pitchFamily="34" charset="0"/>
              <a:buNone/>
            </a:pPr>
            <a:endParaRPr lang="en-US" sz="1400" dirty="0">
              <a:solidFill>
                <a:srgbClr val="080808"/>
              </a:solidFill>
              <a:latin typeface="Consolas"/>
              <a:ea typeface="Consolas"/>
              <a:cs typeface="Consolas"/>
              <a:sym typeface="Consolas"/>
            </a:endParaRPr>
          </a:p>
          <a:p>
            <a:pPr marL="0" indent="0">
              <a:spcBef>
                <a:spcPts val="0"/>
              </a:spcBef>
              <a:spcAft>
                <a:spcPts val="0"/>
              </a:spcAft>
              <a:buFont typeface="Arial" panose="020B0604020202020204" pitchFamily="34" charset="0"/>
              <a:buNone/>
            </a:pPr>
            <a:r>
              <a:rPr lang="en-US" sz="1400" dirty="0">
                <a:solidFill>
                  <a:srgbClr val="080808"/>
                </a:solidFill>
                <a:latin typeface="Consolas"/>
                <a:ea typeface="Consolas"/>
                <a:cs typeface="Consolas"/>
                <a:sym typeface="Consolas"/>
              </a:rPr>
              <a:t>       </a:t>
            </a:r>
            <a:r>
              <a:rPr lang="en-US" sz="1400" dirty="0">
                <a:solidFill>
                  <a:srgbClr val="0033B3"/>
                </a:solidFill>
                <a:latin typeface="Consolas"/>
                <a:ea typeface="Consolas"/>
                <a:cs typeface="Consolas"/>
                <a:sym typeface="Consolas"/>
              </a:rPr>
              <a:t>return</a:t>
            </a:r>
          </a:p>
          <a:p>
            <a:pPr marL="0" indent="0">
              <a:spcBef>
                <a:spcPts val="0"/>
              </a:spcBef>
              <a:spcAft>
                <a:spcPts val="0"/>
              </a:spcAft>
              <a:buFont typeface="Arial" panose="020B0604020202020204" pitchFamily="34" charset="0"/>
              <a:buNone/>
            </a:pPr>
            <a:endParaRPr lang="en-US" sz="1400" dirty="0">
              <a:solidFill>
                <a:srgbClr val="0033B3"/>
              </a:solidFill>
              <a:latin typeface="Consolas"/>
              <a:ea typeface="Consolas"/>
              <a:cs typeface="Consolas"/>
              <a:sym typeface="Consolas"/>
            </a:endParaRPr>
          </a:p>
        </p:txBody>
      </p:sp>
      <p:sp>
        <p:nvSpPr>
          <p:cNvPr id="7" name="Rounded Rectangle 6">
            <a:extLst>
              <a:ext uri="{FF2B5EF4-FFF2-40B4-BE49-F238E27FC236}">
                <a16:creationId xmlns:a16="http://schemas.microsoft.com/office/drawing/2014/main" id="{78628041-5925-07D0-A0E9-902E37EE03CF}"/>
              </a:ext>
            </a:extLst>
          </p:cNvPr>
          <p:cNvSpPr/>
          <p:nvPr/>
        </p:nvSpPr>
        <p:spPr>
          <a:xfrm>
            <a:off x="7944736" y="1312552"/>
            <a:ext cx="4097696" cy="661859"/>
          </a:xfrm>
          <a:prstGeom prst="roundRect">
            <a:avLst/>
          </a:prstGeom>
          <a:solidFill>
            <a:schemeClr val="accent1">
              <a:lumMod val="20000"/>
              <a:lumOff val="80000"/>
              <a:alpha val="18824"/>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chemeClr val="tx1"/>
                </a:solidFill>
                <a:latin typeface="Avenir Book" panose="02000503020000020003" pitchFamily="2" charset="0"/>
              </a:rPr>
              <a:t>Good news … it’s easy! </a:t>
            </a:r>
          </a:p>
        </p:txBody>
      </p:sp>
    </p:spTree>
    <p:extLst>
      <p:ext uri="{BB962C8B-B14F-4D97-AF65-F5344CB8AC3E}">
        <p14:creationId xmlns:p14="http://schemas.microsoft.com/office/powerpoint/2010/main" val="541952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9AAF-4FD3-60C0-BD2C-48149B76ACBC}"/>
              </a:ext>
            </a:extLst>
          </p:cNvPr>
          <p:cNvSpPr>
            <a:spLocks noGrp="1"/>
          </p:cNvSpPr>
          <p:nvPr>
            <p:ph type="title"/>
          </p:nvPr>
        </p:nvSpPr>
        <p:spPr/>
        <p:txBody>
          <a:bodyPr/>
          <a:lstStyle/>
          <a:p>
            <a:r>
              <a:rPr lang="en-US" dirty="0"/>
              <a:t>Agentic Models </a:t>
            </a:r>
            <a:r>
              <a:rPr lang="en-US" dirty="0">
                <a:solidFill>
                  <a:srgbClr val="C00000"/>
                </a:solidFill>
              </a:rPr>
              <a:t>of Web </a:t>
            </a:r>
          </a:p>
        </p:txBody>
      </p:sp>
      <p:sp>
        <p:nvSpPr>
          <p:cNvPr id="3" name="Content Placeholder 2">
            <a:extLst>
              <a:ext uri="{FF2B5EF4-FFF2-40B4-BE49-F238E27FC236}">
                <a16:creationId xmlns:a16="http://schemas.microsoft.com/office/drawing/2014/main" id="{652A477E-9E3C-98A0-9D2A-629B40151665}"/>
              </a:ext>
            </a:extLst>
          </p:cNvPr>
          <p:cNvSpPr>
            <a:spLocks noGrp="1"/>
          </p:cNvSpPr>
          <p:nvPr>
            <p:ph idx="1"/>
          </p:nvPr>
        </p:nvSpPr>
        <p:spPr>
          <a:xfrm>
            <a:off x="593767" y="1514475"/>
            <a:ext cx="11245932" cy="4662488"/>
          </a:xfrm>
        </p:spPr>
        <p:txBody>
          <a:bodyPr/>
          <a:lstStyle/>
          <a:p>
            <a:r>
              <a:rPr lang="en" sz="2800" dirty="0"/>
              <a:t>Goal-oriented interaction with the internet.</a:t>
            </a:r>
          </a:p>
          <a:p>
            <a:endParaRPr lang="en" dirty="0"/>
          </a:p>
          <a:p>
            <a:r>
              <a:rPr lang="en" dirty="0"/>
              <a:t>How do you benchmark models? </a:t>
            </a:r>
          </a:p>
          <a:p>
            <a:endParaRPr lang="en" dirty="0"/>
          </a:p>
          <a:p>
            <a:endParaRPr lang="en" dirty="0"/>
          </a:p>
          <a:p>
            <a:endParaRPr lang="en-US" dirty="0"/>
          </a:p>
        </p:txBody>
      </p:sp>
      <p:sp>
        <p:nvSpPr>
          <p:cNvPr id="4" name="Slide Number Placeholder 3">
            <a:extLst>
              <a:ext uri="{FF2B5EF4-FFF2-40B4-BE49-F238E27FC236}">
                <a16:creationId xmlns:a16="http://schemas.microsoft.com/office/drawing/2014/main" id="{7C0A11C8-14C1-76ED-12EA-C3AAEEA9277C}"/>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sp>
        <p:nvSpPr>
          <p:cNvPr id="8" name="Google Shape;92;p14">
            <a:extLst>
              <a:ext uri="{FF2B5EF4-FFF2-40B4-BE49-F238E27FC236}">
                <a16:creationId xmlns:a16="http://schemas.microsoft.com/office/drawing/2014/main" id="{1C8296DA-B056-080A-2957-A087B2D14282}"/>
              </a:ext>
            </a:extLst>
          </p:cNvPr>
          <p:cNvSpPr/>
          <p:nvPr/>
        </p:nvSpPr>
        <p:spPr>
          <a:xfrm>
            <a:off x="4020534" y="4324725"/>
            <a:ext cx="1200400" cy="101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2200" tIns="122200" rIns="122200" bIns="122200" anchor="t" anchorCtr="0">
            <a:noAutofit/>
          </a:bodyPr>
          <a:lstStyle/>
          <a:p>
            <a:pPr algn="ctr">
              <a:spcBef>
                <a:spcPts val="0"/>
              </a:spcBef>
              <a:spcAft>
                <a:spcPts val="0"/>
              </a:spcAft>
            </a:pPr>
            <a:r>
              <a:rPr lang="en" sz="6533" dirty="0"/>
              <a:t>🤖</a:t>
            </a:r>
            <a:endParaRPr sz="5600" dirty="0"/>
          </a:p>
        </p:txBody>
      </p:sp>
      <p:pic>
        <p:nvPicPr>
          <p:cNvPr id="9" name="Google Shape;93;p14">
            <a:extLst>
              <a:ext uri="{FF2B5EF4-FFF2-40B4-BE49-F238E27FC236}">
                <a16:creationId xmlns:a16="http://schemas.microsoft.com/office/drawing/2014/main" id="{D1571A47-EAD5-79BF-FF2E-1838AEC5B1E8}"/>
              </a:ext>
            </a:extLst>
          </p:cNvPr>
          <p:cNvPicPr preferRelativeResize="0"/>
          <p:nvPr/>
        </p:nvPicPr>
        <p:blipFill rotWithShape="1">
          <a:blip r:embed="rId3">
            <a:alphaModFix/>
          </a:blip>
          <a:srcRect l="82619" t="21595" r="1388" b="59651"/>
          <a:stretch/>
        </p:blipFill>
        <p:spPr>
          <a:xfrm>
            <a:off x="7018934" y="4324725"/>
            <a:ext cx="1104535" cy="1018800"/>
          </a:xfrm>
          <a:prstGeom prst="rect">
            <a:avLst/>
          </a:prstGeom>
          <a:noFill/>
          <a:ln>
            <a:noFill/>
          </a:ln>
        </p:spPr>
      </p:pic>
      <p:cxnSp>
        <p:nvCxnSpPr>
          <p:cNvPr id="10" name="Google Shape;94;p14">
            <a:extLst>
              <a:ext uri="{FF2B5EF4-FFF2-40B4-BE49-F238E27FC236}">
                <a16:creationId xmlns:a16="http://schemas.microsoft.com/office/drawing/2014/main" id="{90972246-712A-1E27-101E-E23C5437FC6B}"/>
              </a:ext>
            </a:extLst>
          </p:cNvPr>
          <p:cNvCxnSpPr>
            <a:stCxn id="8" idx="0"/>
            <a:endCxn id="9" idx="0"/>
          </p:cNvCxnSpPr>
          <p:nvPr/>
        </p:nvCxnSpPr>
        <p:spPr>
          <a:xfrm rot="-5400000" flipH="1">
            <a:off x="6095534" y="2849925"/>
            <a:ext cx="800" cy="2950400"/>
          </a:xfrm>
          <a:prstGeom prst="curvedConnector3">
            <a:avLst>
              <a:gd name="adj1" fmla="val -47330875"/>
            </a:avLst>
          </a:prstGeom>
          <a:noFill/>
          <a:ln w="57150" cap="flat" cmpd="sng">
            <a:solidFill>
              <a:schemeClr val="dk2"/>
            </a:solidFill>
            <a:prstDash val="solid"/>
            <a:round/>
            <a:headEnd type="none" w="med" len="med"/>
            <a:tailEnd type="stealth" w="med" len="med"/>
          </a:ln>
        </p:spPr>
      </p:cxnSp>
      <p:cxnSp>
        <p:nvCxnSpPr>
          <p:cNvPr id="11" name="Google Shape;95;p14">
            <a:extLst>
              <a:ext uri="{FF2B5EF4-FFF2-40B4-BE49-F238E27FC236}">
                <a16:creationId xmlns:a16="http://schemas.microsoft.com/office/drawing/2014/main" id="{12562F00-6939-22AD-2154-9FED3E75D5A0}"/>
              </a:ext>
            </a:extLst>
          </p:cNvPr>
          <p:cNvCxnSpPr>
            <a:stCxn id="9" idx="2"/>
            <a:endCxn id="8" idx="2"/>
          </p:cNvCxnSpPr>
          <p:nvPr/>
        </p:nvCxnSpPr>
        <p:spPr>
          <a:xfrm rot="5400000">
            <a:off x="6095600" y="3868725"/>
            <a:ext cx="800" cy="2950400"/>
          </a:xfrm>
          <a:prstGeom prst="curvedConnector3">
            <a:avLst>
              <a:gd name="adj1" fmla="val 50515375"/>
            </a:avLst>
          </a:prstGeom>
          <a:noFill/>
          <a:ln w="57150"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89660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EBC40-161D-AE5B-A6B9-116E7CD2B57A}"/>
              </a:ext>
            </a:extLst>
          </p:cNvPr>
          <p:cNvSpPr>
            <a:spLocks noGrp="1"/>
          </p:cNvSpPr>
          <p:nvPr>
            <p:ph type="title"/>
          </p:nvPr>
        </p:nvSpPr>
        <p:spPr/>
        <p:txBody>
          <a:bodyPr/>
          <a:lstStyle/>
          <a:p>
            <a:r>
              <a:rPr lang="en-US" dirty="0"/>
              <a:t>Putting things together</a:t>
            </a:r>
          </a:p>
        </p:txBody>
      </p:sp>
      <p:sp>
        <p:nvSpPr>
          <p:cNvPr id="3" name="Content Placeholder 2">
            <a:extLst>
              <a:ext uri="{FF2B5EF4-FFF2-40B4-BE49-F238E27FC236}">
                <a16:creationId xmlns:a16="http://schemas.microsoft.com/office/drawing/2014/main" id="{A4C262F2-057E-4F57-2106-847962C940D4}"/>
              </a:ext>
            </a:extLst>
          </p:cNvPr>
          <p:cNvSpPr>
            <a:spLocks noGrp="1"/>
          </p:cNvSpPr>
          <p:nvPr>
            <p:ph idx="1"/>
          </p:nvPr>
        </p:nvSpPr>
        <p:spPr>
          <a:xfrm>
            <a:off x="838199" y="1514475"/>
            <a:ext cx="10964779" cy="4662488"/>
          </a:xfrm>
        </p:spPr>
        <p:txBody>
          <a:bodyPr/>
          <a:lstStyle/>
          <a:p>
            <a:r>
              <a:rPr lang="en-US" b="1" dirty="0"/>
              <a:t>Motivation: </a:t>
            </a:r>
            <a:r>
              <a:rPr lang="en-US" dirty="0"/>
              <a:t>We're inspired by the ability of crowd workers to tackle a wide range of valuable tasks through rich, expressive web interfaces. How well web agents accomplish these tasks?</a:t>
            </a:r>
            <a:br>
              <a:rPr lang="en-US" dirty="0"/>
            </a:br>
            <a:endParaRPr lang="en-US" dirty="0"/>
          </a:p>
          <a:p>
            <a:r>
              <a:rPr lang="en-US" dirty="0"/>
              <a:t>We introduce </a:t>
            </a:r>
            <a:r>
              <a:rPr lang="en-US" b="1" dirty="0" err="1"/>
              <a:t>TurkingBench</a:t>
            </a:r>
            <a:r>
              <a:rPr lang="en-US" b="1" dirty="0"/>
              <a:t>, </a:t>
            </a:r>
            <a:r>
              <a:rPr lang="en-US" dirty="0"/>
              <a:t>a benchmark designed to advance the development and evaluation of web-based agents.</a:t>
            </a:r>
          </a:p>
          <a:p>
            <a:pPr marL="0" indent="0" algn="ctr">
              <a:buNone/>
            </a:pPr>
            <a:r>
              <a:rPr lang="en-US" sz="2800" dirty="0">
                <a:solidFill>
                  <a:srgbClr val="C00000"/>
                </a:solidFill>
                <a:latin typeface="Avenir Book" panose="02000503020000020003" pitchFamily="2" charset="0"/>
              </a:rPr>
              <a:t>Give it a try! </a:t>
            </a:r>
            <a:r>
              <a:rPr lang="en-US" sz="2800" dirty="0">
                <a:solidFill>
                  <a:srgbClr val="C00000"/>
                </a:solidFill>
              </a:rPr>
              <a:t>https://</a:t>
            </a:r>
            <a:r>
              <a:rPr lang="en-US" sz="2800" dirty="0" err="1">
                <a:solidFill>
                  <a:srgbClr val="C00000"/>
                </a:solidFill>
              </a:rPr>
              <a:t>turkingbench.github.io</a:t>
            </a:r>
            <a:endParaRPr lang="en-US" sz="2800" dirty="0">
              <a:solidFill>
                <a:srgbClr val="C00000"/>
              </a:solidFill>
            </a:endParaRPr>
          </a:p>
          <a:p>
            <a:r>
              <a:rPr lang="en-US" dirty="0"/>
              <a:t>See the paper for more evaluation and analyses. </a:t>
            </a:r>
            <a:br>
              <a:rPr lang="en-US" dirty="0"/>
            </a:br>
            <a:endParaRPr lang="en-US" dirty="0"/>
          </a:p>
          <a:p>
            <a:r>
              <a:rPr lang="en-US" dirty="0"/>
              <a:t>A potential future impact? AI can enhance annotation workflows by handling routine tasks, freeing up </a:t>
            </a:r>
            <a:r>
              <a:rPr lang="en-US" dirty="0" err="1"/>
              <a:t>crowdworkers</a:t>
            </a:r>
            <a:r>
              <a:rPr lang="en-US" dirty="0"/>
              <a:t> to focus on more complex challenges. </a:t>
            </a:r>
          </a:p>
        </p:txBody>
      </p:sp>
      <p:sp>
        <p:nvSpPr>
          <p:cNvPr id="4" name="Slide Number Placeholder 3">
            <a:extLst>
              <a:ext uri="{FF2B5EF4-FFF2-40B4-BE49-F238E27FC236}">
                <a16:creationId xmlns:a16="http://schemas.microsoft.com/office/drawing/2014/main" id="{A7B7B442-FFD3-BE08-8A1B-CEF9EAF77049}"/>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Tree>
    <p:extLst>
      <p:ext uri="{BB962C8B-B14F-4D97-AF65-F5344CB8AC3E}">
        <p14:creationId xmlns:p14="http://schemas.microsoft.com/office/powerpoint/2010/main" val="419118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5F91-E41E-9810-B7C2-41EC861C8012}"/>
              </a:ext>
            </a:extLst>
          </p:cNvPr>
          <p:cNvSpPr>
            <a:spLocks noGrp="1"/>
          </p:cNvSpPr>
          <p:nvPr>
            <p:ph type="title"/>
          </p:nvPr>
        </p:nvSpPr>
        <p:spPr/>
        <p:txBody>
          <a:bodyPr/>
          <a:lstStyle/>
          <a:p>
            <a:r>
              <a:rPr lang="en-US" dirty="0"/>
              <a:t>Extra slides </a:t>
            </a:r>
          </a:p>
        </p:txBody>
      </p:sp>
      <p:sp>
        <p:nvSpPr>
          <p:cNvPr id="3" name="Content Placeholder 2">
            <a:extLst>
              <a:ext uri="{FF2B5EF4-FFF2-40B4-BE49-F238E27FC236}">
                <a16:creationId xmlns:a16="http://schemas.microsoft.com/office/drawing/2014/main" id="{4CDAC7BF-F8F0-9D90-E87A-A89D2728057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5871CC9-24EC-1883-4224-432A0D2A2701}"/>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Tree>
    <p:extLst>
      <p:ext uri="{BB962C8B-B14F-4D97-AF65-F5344CB8AC3E}">
        <p14:creationId xmlns:p14="http://schemas.microsoft.com/office/powerpoint/2010/main" val="8508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DB480-EB99-AA30-BB7E-C9B98BFE9DEE}"/>
              </a:ext>
            </a:extLst>
          </p:cNvPr>
          <p:cNvSpPr>
            <a:spLocks noGrp="1"/>
          </p:cNvSpPr>
          <p:nvPr>
            <p:ph type="title"/>
          </p:nvPr>
        </p:nvSpPr>
        <p:spPr/>
        <p:txBody>
          <a:bodyPr/>
          <a:lstStyle/>
          <a:p>
            <a:r>
              <a:rPr lang="en-US" dirty="0"/>
              <a:t>Performance variations on different modalities</a:t>
            </a:r>
          </a:p>
        </p:txBody>
      </p:sp>
      <p:sp>
        <p:nvSpPr>
          <p:cNvPr id="3" name="Content Placeholder 2">
            <a:extLst>
              <a:ext uri="{FF2B5EF4-FFF2-40B4-BE49-F238E27FC236}">
                <a16:creationId xmlns:a16="http://schemas.microsoft.com/office/drawing/2014/main" id="{6F5E939E-DD6C-635A-1F41-2C4A5BDB992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783DCE8-07D5-D201-B110-FF14380891EC}"/>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pic>
        <p:nvPicPr>
          <p:cNvPr id="5122" name="Picture 2">
            <a:extLst>
              <a:ext uri="{FF2B5EF4-FFF2-40B4-BE49-F238E27FC236}">
                <a16:creationId xmlns:a16="http://schemas.microsoft.com/office/drawing/2014/main" id="{4154D5BC-7B78-9297-5BC6-268CCE7AD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 y="3057392"/>
            <a:ext cx="12192000" cy="3622675"/>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A203627D-CF2E-1B79-B7BD-EE1F4A8B7C59}"/>
              </a:ext>
            </a:extLst>
          </p:cNvPr>
          <p:cNvSpPr/>
          <p:nvPr/>
        </p:nvSpPr>
        <p:spPr>
          <a:xfrm>
            <a:off x="1151248" y="1757758"/>
            <a:ext cx="9878122" cy="927763"/>
          </a:xfrm>
          <a:prstGeom prst="roundRect">
            <a:avLst/>
          </a:prstGeom>
          <a:solidFill>
            <a:schemeClr val="accent1">
              <a:lumMod val="20000"/>
              <a:lumOff val="80000"/>
              <a:alpha val="18824"/>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800" b="0" i="0" u="none" strike="noStrike" dirty="0">
                <a:solidFill>
                  <a:srgbClr val="000000"/>
                </a:solidFill>
                <a:effectLst/>
                <a:latin typeface="Avenir" panose="02000503020000020003" pitchFamily="2" charset="0"/>
              </a:rPr>
              <a:t>Text-only and vision-language models have complementary capabilities</a:t>
            </a:r>
            <a:endParaRPr lang="en-US" dirty="0">
              <a:solidFill>
                <a:schemeClr val="tx1"/>
              </a:solidFill>
            </a:endParaRPr>
          </a:p>
        </p:txBody>
      </p:sp>
    </p:spTree>
    <p:extLst>
      <p:ext uri="{BB962C8B-B14F-4D97-AF65-F5344CB8AC3E}">
        <p14:creationId xmlns:p14="http://schemas.microsoft.com/office/powerpoint/2010/main" val="256627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9AAF-4FD3-60C0-BD2C-48149B76ACBC}"/>
              </a:ext>
            </a:extLst>
          </p:cNvPr>
          <p:cNvSpPr>
            <a:spLocks noGrp="1"/>
          </p:cNvSpPr>
          <p:nvPr>
            <p:ph type="title"/>
          </p:nvPr>
        </p:nvSpPr>
        <p:spPr/>
        <p:txBody>
          <a:bodyPr/>
          <a:lstStyle/>
          <a:p>
            <a:r>
              <a:rPr lang="en-US" dirty="0"/>
              <a:t>Agentic Models </a:t>
            </a:r>
          </a:p>
        </p:txBody>
      </p:sp>
      <p:sp>
        <p:nvSpPr>
          <p:cNvPr id="3" name="Content Placeholder 2">
            <a:extLst>
              <a:ext uri="{FF2B5EF4-FFF2-40B4-BE49-F238E27FC236}">
                <a16:creationId xmlns:a16="http://schemas.microsoft.com/office/drawing/2014/main" id="{652A477E-9E3C-98A0-9D2A-629B40151665}"/>
              </a:ext>
            </a:extLst>
          </p:cNvPr>
          <p:cNvSpPr>
            <a:spLocks noGrp="1"/>
          </p:cNvSpPr>
          <p:nvPr>
            <p:ph idx="1"/>
          </p:nvPr>
        </p:nvSpPr>
        <p:spPr>
          <a:xfrm>
            <a:off x="593767" y="1514475"/>
            <a:ext cx="11245932" cy="4662488"/>
          </a:xfrm>
        </p:spPr>
        <p:txBody>
          <a:bodyPr/>
          <a:lstStyle/>
          <a:p>
            <a:r>
              <a:rPr lang="en" sz="2800" dirty="0"/>
              <a:t>LLMs can understand/generate raw-text.</a:t>
            </a:r>
          </a:p>
          <a:p>
            <a:endParaRPr lang="en" dirty="0"/>
          </a:p>
          <a:p>
            <a:r>
              <a:rPr lang="en" sz="2800" dirty="0"/>
              <a:t>There is more richness to the world, e.g., physical/visual perception.</a:t>
            </a:r>
          </a:p>
          <a:p>
            <a:pPr lvl="1"/>
            <a:r>
              <a:rPr lang="en" sz="2400" dirty="0"/>
              <a:t>An important segment of the “world” is the internet.</a:t>
            </a:r>
          </a:p>
          <a:p>
            <a:pPr marL="0" indent="0">
              <a:buNone/>
            </a:pPr>
            <a:endParaRPr lang="en" sz="2800" b="1" dirty="0"/>
          </a:p>
          <a:p>
            <a:pPr marL="0" indent="0">
              <a:buNone/>
            </a:pPr>
            <a:endParaRPr lang="en" dirty="0"/>
          </a:p>
          <a:p>
            <a:endParaRPr lang="en" dirty="0"/>
          </a:p>
          <a:p>
            <a:endParaRPr lang="en-US" dirty="0"/>
          </a:p>
        </p:txBody>
      </p:sp>
      <p:sp>
        <p:nvSpPr>
          <p:cNvPr id="4" name="Slide Number Placeholder 3">
            <a:extLst>
              <a:ext uri="{FF2B5EF4-FFF2-40B4-BE49-F238E27FC236}">
                <a16:creationId xmlns:a16="http://schemas.microsoft.com/office/drawing/2014/main" id="{7C0A11C8-14C1-76ED-12EA-C3AAEEA9277C}"/>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
        <p:nvSpPr>
          <p:cNvPr id="8" name="Google Shape;92;p14">
            <a:extLst>
              <a:ext uri="{FF2B5EF4-FFF2-40B4-BE49-F238E27FC236}">
                <a16:creationId xmlns:a16="http://schemas.microsoft.com/office/drawing/2014/main" id="{1C8296DA-B056-080A-2957-A087B2D14282}"/>
              </a:ext>
            </a:extLst>
          </p:cNvPr>
          <p:cNvSpPr/>
          <p:nvPr/>
        </p:nvSpPr>
        <p:spPr>
          <a:xfrm>
            <a:off x="3696772" y="4324725"/>
            <a:ext cx="1200400" cy="101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2200" tIns="122200" rIns="122200" bIns="122200" anchor="t" anchorCtr="0">
            <a:noAutofit/>
          </a:bodyPr>
          <a:lstStyle/>
          <a:p>
            <a:pPr algn="ctr">
              <a:spcBef>
                <a:spcPts val="0"/>
              </a:spcBef>
              <a:spcAft>
                <a:spcPts val="0"/>
              </a:spcAft>
            </a:pPr>
            <a:r>
              <a:rPr lang="en" sz="6533" dirty="0"/>
              <a:t>🤖</a:t>
            </a:r>
            <a:endParaRPr sz="5600" dirty="0"/>
          </a:p>
        </p:txBody>
      </p:sp>
      <p:cxnSp>
        <p:nvCxnSpPr>
          <p:cNvPr id="10" name="Google Shape;94;p14">
            <a:extLst>
              <a:ext uri="{FF2B5EF4-FFF2-40B4-BE49-F238E27FC236}">
                <a16:creationId xmlns:a16="http://schemas.microsoft.com/office/drawing/2014/main" id="{90972246-712A-1E27-101E-E23C5437FC6B}"/>
              </a:ext>
            </a:extLst>
          </p:cNvPr>
          <p:cNvCxnSpPr>
            <a:cxnSpLocks/>
            <a:stCxn id="8" idx="0"/>
          </p:cNvCxnSpPr>
          <p:nvPr/>
        </p:nvCxnSpPr>
        <p:spPr>
          <a:xfrm rot="-5400000" flipH="1">
            <a:off x="5771772" y="2849925"/>
            <a:ext cx="800" cy="2950400"/>
          </a:xfrm>
          <a:prstGeom prst="curvedConnector3">
            <a:avLst>
              <a:gd name="adj1" fmla="val -47330875"/>
            </a:avLst>
          </a:prstGeom>
          <a:noFill/>
          <a:ln w="57150" cap="flat" cmpd="sng">
            <a:solidFill>
              <a:schemeClr val="dk2"/>
            </a:solidFill>
            <a:prstDash val="solid"/>
            <a:round/>
            <a:headEnd type="none" w="med" len="med"/>
            <a:tailEnd type="stealth" w="med" len="med"/>
          </a:ln>
        </p:spPr>
      </p:cxnSp>
      <p:cxnSp>
        <p:nvCxnSpPr>
          <p:cNvPr id="11" name="Google Shape;95;p14">
            <a:extLst>
              <a:ext uri="{FF2B5EF4-FFF2-40B4-BE49-F238E27FC236}">
                <a16:creationId xmlns:a16="http://schemas.microsoft.com/office/drawing/2014/main" id="{12562F00-6939-22AD-2154-9FED3E75D5A0}"/>
              </a:ext>
            </a:extLst>
          </p:cNvPr>
          <p:cNvCxnSpPr>
            <a:cxnSpLocks/>
            <a:endCxn id="8" idx="2"/>
          </p:cNvCxnSpPr>
          <p:nvPr/>
        </p:nvCxnSpPr>
        <p:spPr>
          <a:xfrm rot="5400000">
            <a:off x="5771838" y="3868725"/>
            <a:ext cx="800" cy="2950400"/>
          </a:xfrm>
          <a:prstGeom prst="curvedConnector3">
            <a:avLst>
              <a:gd name="adj1" fmla="val 50515375"/>
            </a:avLst>
          </a:prstGeom>
          <a:noFill/>
          <a:ln w="57150" cap="flat" cmpd="sng">
            <a:solidFill>
              <a:schemeClr val="dk2"/>
            </a:solidFill>
            <a:prstDash val="solid"/>
            <a:round/>
            <a:headEnd type="none" w="med" len="med"/>
            <a:tailEnd type="stealth" w="med" len="med"/>
          </a:ln>
        </p:spPr>
      </p:cxnSp>
      <p:pic>
        <p:nvPicPr>
          <p:cNvPr id="12" name="Picture 2" descr="Interactive: Earth Day quiz">
            <a:extLst>
              <a:ext uri="{FF2B5EF4-FFF2-40B4-BE49-F238E27FC236}">
                <a16:creationId xmlns:a16="http://schemas.microsoft.com/office/drawing/2014/main" id="{CC6FE7A0-FA35-5514-5D15-D59530655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326" y="4324725"/>
            <a:ext cx="1018800" cy="101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10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9AAF-4FD3-60C0-BD2C-48149B76ACBC}"/>
              </a:ext>
            </a:extLst>
          </p:cNvPr>
          <p:cNvSpPr>
            <a:spLocks noGrp="1"/>
          </p:cNvSpPr>
          <p:nvPr>
            <p:ph type="title"/>
          </p:nvPr>
        </p:nvSpPr>
        <p:spPr/>
        <p:txBody>
          <a:bodyPr/>
          <a:lstStyle/>
          <a:p>
            <a:r>
              <a:rPr lang="en-US" dirty="0"/>
              <a:t>Crowdsourcing as </a:t>
            </a:r>
            <a:r>
              <a:rPr lang="en-US" dirty="0" err="1"/>
              <a:t>aTest</a:t>
            </a:r>
            <a:r>
              <a:rPr lang="en-US" dirty="0"/>
              <a:t> Bed</a:t>
            </a:r>
          </a:p>
        </p:txBody>
      </p:sp>
      <p:sp>
        <p:nvSpPr>
          <p:cNvPr id="3" name="Content Placeholder 2">
            <a:extLst>
              <a:ext uri="{FF2B5EF4-FFF2-40B4-BE49-F238E27FC236}">
                <a16:creationId xmlns:a16="http://schemas.microsoft.com/office/drawing/2014/main" id="{652A477E-9E3C-98A0-9D2A-629B40151665}"/>
              </a:ext>
            </a:extLst>
          </p:cNvPr>
          <p:cNvSpPr>
            <a:spLocks noGrp="1"/>
          </p:cNvSpPr>
          <p:nvPr>
            <p:ph idx="1"/>
          </p:nvPr>
        </p:nvSpPr>
        <p:spPr>
          <a:xfrm>
            <a:off x="838200" y="1514475"/>
            <a:ext cx="11109960" cy="4662488"/>
          </a:xfrm>
        </p:spPr>
        <p:txBody>
          <a:bodyPr/>
          <a:lstStyle/>
          <a:p>
            <a:pPr marL="0" indent="0">
              <a:buNone/>
            </a:pPr>
            <a:endParaRPr lang="en" dirty="0"/>
          </a:p>
          <a:p>
            <a:endParaRPr lang="en-US" dirty="0"/>
          </a:p>
        </p:txBody>
      </p:sp>
      <p:sp>
        <p:nvSpPr>
          <p:cNvPr id="4" name="Slide Number Placeholder 3">
            <a:extLst>
              <a:ext uri="{FF2B5EF4-FFF2-40B4-BE49-F238E27FC236}">
                <a16:creationId xmlns:a16="http://schemas.microsoft.com/office/drawing/2014/main" id="{7C0A11C8-14C1-76ED-12EA-C3AAEEA9277C}"/>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pic>
        <p:nvPicPr>
          <p:cNvPr id="5" name="Google Shape;131;p19">
            <a:extLst>
              <a:ext uri="{FF2B5EF4-FFF2-40B4-BE49-F238E27FC236}">
                <a16:creationId xmlns:a16="http://schemas.microsoft.com/office/drawing/2014/main" id="{D4EFC11F-1358-B450-18A7-3396005CFBB5}"/>
              </a:ext>
            </a:extLst>
          </p:cNvPr>
          <p:cNvPicPr preferRelativeResize="0"/>
          <p:nvPr/>
        </p:nvPicPr>
        <p:blipFill>
          <a:blip r:embed="rId3">
            <a:alphaModFix/>
          </a:blip>
          <a:stretch>
            <a:fillRect/>
          </a:stretch>
        </p:blipFill>
        <p:spPr>
          <a:xfrm>
            <a:off x="3255921" y="1658567"/>
            <a:ext cx="5680158" cy="4566259"/>
          </a:xfrm>
          <a:prstGeom prst="rect">
            <a:avLst/>
          </a:prstGeom>
          <a:noFill/>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44080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9AAF-4FD3-60C0-BD2C-48149B76ACBC}"/>
              </a:ext>
            </a:extLst>
          </p:cNvPr>
          <p:cNvSpPr>
            <a:spLocks noGrp="1"/>
          </p:cNvSpPr>
          <p:nvPr>
            <p:ph type="title"/>
          </p:nvPr>
        </p:nvSpPr>
        <p:spPr/>
        <p:txBody>
          <a:bodyPr/>
          <a:lstStyle/>
          <a:p>
            <a:r>
              <a:rPr lang="en-US" dirty="0" err="1"/>
              <a:t>TurkingBench</a:t>
            </a:r>
            <a:r>
              <a:rPr lang="en-US" dirty="0"/>
              <a:t>: Examples</a:t>
            </a:r>
          </a:p>
        </p:txBody>
      </p:sp>
      <p:sp>
        <p:nvSpPr>
          <p:cNvPr id="4" name="Slide Number Placeholder 3">
            <a:extLst>
              <a:ext uri="{FF2B5EF4-FFF2-40B4-BE49-F238E27FC236}">
                <a16:creationId xmlns:a16="http://schemas.microsoft.com/office/drawing/2014/main" id="{7C0A11C8-14C1-76ED-12EA-C3AAEEA9277C}"/>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pic>
        <p:nvPicPr>
          <p:cNvPr id="6" name="Picture 5">
            <a:extLst>
              <a:ext uri="{FF2B5EF4-FFF2-40B4-BE49-F238E27FC236}">
                <a16:creationId xmlns:a16="http://schemas.microsoft.com/office/drawing/2014/main" id="{5B456667-0F31-9E4E-815E-D6283C28D8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7" b="1233"/>
          <a:stretch/>
        </p:blipFill>
        <p:spPr bwMode="auto">
          <a:xfrm>
            <a:off x="301841" y="1935267"/>
            <a:ext cx="5461759" cy="3408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7">
            <a:extLst>
              <a:ext uri="{FF2B5EF4-FFF2-40B4-BE49-F238E27FC236}">
                <a16:creationId xmlns:a16="http://schemas.microsoft.com/office/drawing/2014/main" id="{19AACC5A-0DE8-19DF-A8DE-E7038261E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07"/>
          <a:stretch/>
        </p:blipFill>
        <p:spPr bwMode="auto">
          <a:xfrm>
            <a:off x="6229166" y="1935267"/>
            <a:ext cx="5461760" cy="34082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ight Arrow 9">
            <a:extLst>
              <a:ext uri="{FF2B5EF4-FFF2-40B4-BE49-F238E27FC236}">
                <a16:creationId xmlns:a16="http://schemas.microsoft.com/office/drawing/2014/main" id="{DCC711A0-FBAF-7F99-9EA9-F465031ED08F}"/>
              </a:ext>
            </a:extLst>
          </p:cNvPr>
          <p:cNvSpPr/>
          <p:nvPr/>
        </p:nvSpPr>
        <p:spPr>
          <a:xfrm>
            <a:off x="5539666" y="3358905"/>
            <a:ext cx="1074806" cy="56098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Scroll</a:t>
            </a:r>
          </a:p>
        </p:txBody>
      </p:sp>
    </p:spTree>
    <p:extLst>
      <p:ext uri="{BB962C8B-B14F-4D97-AF65-F5344CB8AC3E}">
        <p14:creationId xmlns:p14="http://schemas.microsoft.com/office/powerpoint/2010/main" val="377138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20AB0D-5E84-6108-6198-6C40CCB0AA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1A5F0E9-4E12-9407-AB14-8ACE592BDD8D}"/>
              </a:ext>
            </a:extLst>
          </p:cNvPr>
          <p:cNvSpPr>
            <a:spLocks noGrp="1"/>
          </p:cNvSpPr>
          <p:nvPr>
            <p:ph type="title"/>
          </p:nvPr>
        </p:nvSpPr>
        <p:spPr/>
        <p:txBody>
          <a:bodyPr/>
          <a:lstStyle/>
          <a:p>
            <a:r>
              <a:rPr lang="en-US" dirty="0"/>
              <a:t>Turking Bench: Examples</a:t>
            </a:r>
          </a:p>
        </p:txBody>
      </p:sp>
      <p:sp>
        <p:nvSpPr>
          <p:cNvPr id="7" name="Content Placeholder 6">
            <a:extLst>
              <a:ext uri="{FF2B5EF4-FFF2-40B4-BE49-F238E27FC236}">
                <a16:creationId xmlns:a16="http://schemas.microsoft.com/office/drawing/2014/main" id="{FA605D11-B6DC-649C-C925-1B7765904C5B}"/>
              </a:ext>
            </a:extLst>
          </p:cNvPr>
          <p:cNvSpPr>
            <a:spLocks noGrp="1"/>
          </p:cNvSpPr>
          <p:nvPr>
            <p:ph idx="1"/>
          </p:nvPr>
        </p:nvSpPr>
        <p:spPr/>
        <p:txBody>
          <a:bodyPr/>
          <a:lstStyle/>
          <a:p>
            <a:endParaRPr lang="en" dirty="0"/>
          </a:p>
        </p:txBody>
      </p:sp>
      <p:sp>
        <p:nvSpPr>
          <p:cNvPr id="5" name="Slide Number Placeholder 4">
            <a:extLst>
              <a:ext uri="{FF2B5EF4-FFF2-40B4-BE49-F238E27FC236}">
                <a16:creationId xmlns:a16="http://schemas.microsoft.com/office/drawing/2014/main" id="{942D455A-1C17-93F8-7F5E-E72B36B09F46}"/>
              </a:ext>
            </a:extLst>
          </p:cNvPr>
          <p:cNvSpPr>
            <a:spLocks noGrp="1"/>
          </p:cNvSpPr>
          <p:nvPr>
            <p:ph type="sldNum" sz="quarter" idx="10"/>
          </p:nvPr>
        </p:nvSpPr>
        <p:spPr/>
        <p:txBody>
          <a:bodyPr/>
          <a:lstStyle/>
          <a:p>
            <a:pPr algn="r"/>
            <a:fld id="{00000000-1234-1234-1234-123412341234}" type="slidenum">
              <a:rPr lang="en" smtClean="0"/>
              <a:pPr algn="r"/>
              <a:t>26</a:t>
            </a:fld>
            <a:endParaRPr lang="en"/>
          </a:p>
        </p:txBody>
      </p:sp>
      <p:pic>
        <p:nvPicPr>
          <p:cNvPr id="2" name="Google Shape;658;p79">
            <a:extLst>
              <a:ext uri="{FF2B5EF4-FFF2-40B4-BE49-F238E27FC236}">
                <a16:creationId xmlns:a16="http://schemas.microsoft.com/office/drawing/2014/main" id="{F859A407-94B5-A8AA-3E69-46D9A608503F}"/>
              </a:ext>
            </a:extLst>
          </p:cNvPr>
          <p:cNvPicPr preferRelativeResize="0">
            <a:picLocks noChangeAspect="1"/>
          </p:cNvPicPr>
          <p:nvPr/>
        </p:nvPicPr>
        <p:blipFill>
          <a:blip r:embed="rId2">
            <a:alphaModFix/>
          </a:blip>
          <a:stretch>
            <a:fillRect/>
          </a:stretch>
        </p:blipFill>
        <p:spPr>
          <a:xfrm>
            <a:off x="2103420" y="3318975"/>
            <a:ext cx="1151631" cy="752309"/>
          </a:xfrm>
          <a:prstGeom prst="rect">
            <a:avLst/>
          </a:prstGeom>
          <a:noFill/>
          <a:ln w="6350" cap="flat" cmpd="sng">
            <a:solidFill>
              <a:srgbClr val="242424"/>
            </a:solidFill>
            <a:prstDash val="solid"/>
            <a:round/>
            <a:headEnd type="none" w="sm" len="sm"/>
            <a:tailEnd type="none" w="sm" len="sm"/>
          </a:ln>
        </p:spPr>
      </p:pic>
      <p:pic>
        <p:nvPicPr>
          <p:cNvPr id="3" name="Google Shape;659;p79">
            <a:extLst>
              <a:ext uri="{FF2B5EF4-FFF2-40B4-BE49-F238E27FC236}">
                <a16:creationId xmlns:a16="http://schemas.microsoft.com/office/drawing/2014/main" id="{DE3EE1EE-B8E8-92A4-445C-CDC066EA8655}"/>
              </a:ext>
            </a:extLst>
          </p:cNvPr>
          <p:cNvPicPr preferRelativeResize="0">
            <a:picLocks noChangeAspect="1"/>
          </p:cNvPicPr>
          <p:nvPr/>
        </p:nvPicPr>
        <p:blipFill rotWithShape="1">
          <a:blip r:embed="rId3">
            <a:alphaModFix/>
          </a:blip>
          <a:srcRect t="2391" r="1700"/>
          <a:stretch/>
        </p:blipFill>
        <p:spPr>
          <a:xfrm>
            <a:off x="3318172" y="3318975"/>
            <a:ext cx="1153498" cy="749159"/>
          </a:xfrm>
          <a:prstGeom prst="rect">
            <a:avLst/>
          </a:prstGeom>
          <a:noFill/>
          <a:ln w="6350" cap="flat" cmpd="sng">
            <a:solidFill>
              <a:srgbClr val="242424"/>
            </a:solidFill>
            <a:prstDash val="solid"/>
            <a:round/>
            <a:headEnd type="none" w="sm" len="sm"/>
            <a:tailEnd type="none" w="sm" len="sm"/>
          </a:ln>
        </p:spPr>
      </p:pic>
      <p:pic>
        <p:nvPicPr>
          <p:cNvPr id="4" name="Google Shape;660;p79">
            <a:extLst>
              <a:ext uri="{FF2B5EF4-FFF2-40B4-BE49-F238E27FC236}">
                <a16:creationId xmlns:a16="http://schemas.microsoft.com/office/drawing/2014/main" id="{98A05A84-461E-A634-A1D0-1BCC8C9EE01B}"/>
              </a:ext>
            </a:extLst>
          </p:cNvPr>
          <p:cNvPicPr preferRelativeResize="0">
            <a:picLocks noChangeAspect="1"/>
          </p:cNvPicPr>
          <p:nvPr/>
        </p:nvPicPr>
        <p:blipFill>
          <a:blip r:embed="rId4">
            <a:alphaModFix/>
          </a:blip>
          <a:stretch>
            <a:fillRect/>
          </a:stretch>
        </p:blipFill>
        <p:spPr>
          <a:xfrm>
            <a:off x="4534794" y="3317139"/>
            <a:ext cx="1151059" cy="752310"/>
          </a:xfrm>
          <a:prstGeom prst="rect">
            <a:avLst/>
          </a:prstGeom>
          <a:noFill/>
          <a:ln w="6350" cap="flat" cmpd="sng">
            <a:solidFill>
              <a:srgbClr val="242424"/>
            </a:solidFill>
            <a:prstDash val="solid"/>
            <a:round/>
            <a:headEnd type="none" w="sm" len="sm"/>
            <a:tailEnd type="none" w="sm" len="sm"/>
          </a:ln>
        </p:spPr>
      </p:pic>
      <p:sp>
        <p:nvSpPr>
          <p:cNvPr id="8" name="Google Shape;672;p79">
            <a:extLst>
              <a:ext uri="{FF2B5EF4-FFF2-40B4-BE49-F238E27FC236}">
                <a16:creationId xmlns:a16="http://schemas.microsoft.com/office/drawing/2014/main" id="{F980478B-B4B8-746A-DA12-F7AFD0800802}"/>
              </a:ext>
            </a:extLst>
          </p:cNvPr>
          <p:cNvSpPr/>
          <p:nvPr/>
        </p:nvSpPr>
        <p:spPr>
          <a:xfrm>
            <a:off x="3187206" y="3619905"/>
            <a:ext cx="151965" cy="221885"/>
          </a:xfrm>
          <a:prstGeom prst="rightArrow">
            <a:avLst>
              <a:gd name="adj1" fmla="val 50000"/>
              <a:gd name="adj2" fmla="val 50000"/>
            </a:avLst>
          </a:prstGeom>
          <a:solidFill>
            <a:srgbClr val="000000"/>
          </a:solidFill>
          <a:ln w="6350">
            <a:solidFill>
              <a:schemeClr val="tx1"/>
            </a:solidFill>
          </a:ln>
        </p:spPr>
        <p:txBody>
          <a:bodyPr spcFirstLastPara="1" wrap="square" lIns="9475" tIns="9475" rIns="9475" bIns="9475" anchor="ctr" anchorCtr="0">
            <a:noAutofit/>
          </a:bodyPr>
          <a:lstStyle/>
          <a:p>
            <a:pPr marL="0" lvl="0" indent="0" algn="ctr" rtl="0">
              <a:spcBef>
                <a:spcPts val="0"/>
              </a:spcBef>
              <a:spcAft>
                <a:spcPts val="0"/>
              </a:spcAft>
              <a:buNone/>
            </a:pPr>
            <a:r>
              <a:rPr lang="en" sz="200">
                <a:solidFill>
                  <a:schemeClr val="lt1"/>
                </a:solidFill>
                <a:highlight>
                  <a:srgbClr val="000000"/>
                </a:highlight>
              </a:rPr>
              <a:t>scroll down</a:t>
            </a:r>
            <a:endParaRPr sz="200">
              <a:solidFill>
                <a:schemeClr val="lt1"/>
              </a:solidFill>
              <a:highlight>
                <a:srgbClr val="000000"/>
              </a:highlight>
            </a:endParaRPr>
          </a:p>
        </p:txBody>
      </p:sp>
      <p:sp>
        <p:nvSpPr>
          <p:cNvPr id="9" name="Google Shape;673;p79">
            <a:extLst>
              <a:ext uri="{FF2B5EF4-FFF2-40B4-BE49-F238E27FC236}">
                <a16:creationId xmlns:a16="http://schemas.microsoft.com/office/drawing/2014/main" id="{DB918C2B-1A49-98F9-A86E-58C6342FB509}"/>
              </a:ext>
            </a:extLst>
          </p:cNvPr>
          <p:cNvSpPr/>
          <p:nvPr/>
        </p:nvSpPr>
        <p:spPr>
          <a:xfrm>
            <a:off x="4402869" y="3621181"/>
            <a:ext cx="151965" cy="221885"/>
          </a:xfrm>
          <a:prstGeom prst="rightArrow">
            <a:avLst>
              <a:gd name="adj1" fmla="val 50000"/>
              <a:gd name="adj2" fmla="val 50000"/>
            </a:avLst>
          </a:prstGeom>
          <a:solidFill>
            <a:srgbClr val="000000"/>
          </a:solidFill>
          <a:ln w="6350">
            <a:solidFill>
              <a:schemeClr val="tx1"/>
            </a:solidFill>
          </a:ln>
        </p:spPr>
        <p:txBody>
          <a:bodyPr spcFirstLastPara="1" wrap="square" lIns="9475" tIns="9475" rIns="9475" bIns="9475" anchor="ctr" anchorCtr="0">
            <a:noAutofit/>
          </a:bodyPr>
          <a:lstStyle/>
          <a:p>
            <a:pPr marL="0" lvl="0" indent="0" algn="ctr" rtl="0">
              <a:spcBef>
                <a:spcPts val="0"/>
              </a:spcBef>
              <a:spcAft>
                <a:spcPts val="0"/>
              </a:spcAft>
              <a:buNone/>
            </a:pPr>
            <a:r>
              <a:rPr lang="en" sz="200">
                <a:solidFill>
                  <a:schemeClr val="lt1"/>
                </a:solidFill>
                <a:highlight>
                  <a:srgbClr val="000000"/>
                </a:highlight>
              </a:rPr>
              <a:t>scroll down</a:t>
            </a:r>
            <a:endParaRPr sz="200">
              <a:solidFill>
                <a:schemeClr val="lt1"/>
              </a:solidFill>
              <a:highlight>
                <a:srgbClr val="000000"/>
              </a:highlight>
            </a:endParaRPr>
          </a:p>
        </p:txBody>
      </p:sp>
    </p:spTree>
    <p:extLst>
      <p:ext uri="{BB962C8B-B14F-4D97-AF65-F5344CB8AC3E}">
        <p14:creationId xmlns:p14="http://schemas.microsoft.com/office/powerpoint/2010/main" val="1989490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794171-2188-72A9-65E2-7303FE8D752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C631F57-3B6C-2A09-5D31-52634222BA61}"/>
              </a:ext>
            </a:extLst>
          </p:cNvPr>
          <p:cNvSpPr>
            <a:spLocks noGrp="1"/>
          </p:cNvSpPr>
          <p:nvPr>
            <p:ph type="title"/>
          </p:nvPr>
        </p:nvSpPr>
        <p:spPr/>
        <p:txBody>
          <a:bodyPr/>
          <a:lstStyle/>
          <a:p>
            <a:r>
              <a:rPr lang="en-US" dirty="0" err="1"/>
              <a:t>TurkingBench</a:t>
            </a:r>
            <a:r>
              <a:rPr lang="en-US" dirty="0"/>
              <a:t>: The Benchmark</a:t>
            </a:r>
          </a:p>
        </p:txBody>
      </p:sp>
      <p:sp>
        <p:nvSpPr>
          <p:cNvPr id="7" name="Content Placeholder 6">
            <a:extLst>
              <a:ext uri="{FF2B5EF4-FFF2-40B4-BE49-F238E27FC236}">
                <a16:creationId xmlns:a16="http://schemas.microsoft.com/office/drawing/2014/main" id="{6FC7A07F-1BD9-599A-6574-D44E174A41E9}"/>
              </a:ext>
            </a:extLst>
          </p:cNvPr>
          <p:cNvSpPr>
            <a:spLocks noGrp="1"/>
          </p:cNvSpPr>
          <p:nvPr>
            <p:ph idx="1"/>
          </p:nvPr>
        </p:nvSpPr>
        <p:spPr>
          <a:xfrm>
            <a:off x="838199" y="1514475"/>
            <a:ext cx="11191875" cy="4662488"/>
          </a:xfrm>
        </p:spPr>
        <p:txBody>
          <a:bodyPr/>
          <a:lstStyle/>
          <a:p>
            <a:r>
              <a:rPr lang="en-US" dirty="0"/>
              <a:t>Each task is a combination of: </a:t>
            </a:r>
          </a:p>
          <a:p>
            <a:pPr lvl="1"/>
            <a:r>
              <a:rPr lang="en-US" dirty="0"/>
              <a:t>An HTML template with variables</a:t>
            </a:r>
          </a:p>
          <a:p>
            <a:pPr lvl="1"/>
            <a:r>
              <a:rPr lang="en-US" dirty="0"/>
              <a:t>CSV that contain values for the input </a:t>
            </a:r>
            <a:r>
              <a:rPr lang="en-US" b="1" dirty="0"/>
              <a:t>variable</a:t>
            </a:r>
            <a:r>
              <a:rPr lang="en-US" dirty="0"/>
              <a:t> and </a:t>
            </a:r>
            <a:r>
              <a:rPr lang="en-US" b="1" dirty="0"/>
              <a:t>corresponding outputs</a:t>
            </a:r>
            <a:endParaRPr lang="en" b="1" dirty="0"/>
          </a:p>
          <a:p>
            <a:pPr lvl="1"/>
            <a:endParaRPr lang="en-US" sz="2400" dirty="0"/>
          </a:p>
        </p:txBody>
      </p:sp>
      <p:sp>
        <p:nvSpPr>
          <p:cNvPr id="5" name="Slide Number Placeholder 4">
            <a:extLst>
              <a:ext uri="{FF2B5EF4-FFF2-40B4-BE49-F238E27FC236}">
                <a16:creationId xmlns:a16="http://schemas.microsoft.com/office/drawing/2014/main" id="{04FBA796-E939-228A-10A1-B74822F073DF}"/>
              </a:ext>
            </a:extLst>
          </p:cNvPr>
          <p:cNvSpPr>
            <a:spLocks noGrp="1"/>
          </p:cNvSpPr>
          <p:nvPr>
            <p:ph type="sldNum" sz="quarter" idx="10"/>
          </p:nvPr>
        </p:nvSpPr>
        <p:spPr/>
        <p:txBody>
          <a:bodyPr/>
          <a:lstStyle/>
          <a:p>
            <a:pPr algn="r"/>
            <a:fld id="{00000000-1234-1234-1234-123412341234}" type="slidenum">
              <a:rPr lang="en" smtClean="0"/>
              <a:pPr algn="r"/>
              <a:t>27</a:t>
            </a:fld>
            <a:endParaRPr lang="en"/>
          </a:p>
        </p:txBody>
      </p:sp>
      <p:pic>
        <p:nvPicPr>
          <p:cNvPr id="9" name="Picture 2">
            <a:extLst>
              <a:ext uri="{FF2B5EF4-FFF2-40B4-BE49-F238E27FC236}">
                <a16:creationId xmlns:a16="http://schemas.microsoft.com/office/drawing/2014/main" id="{C3684E85-56B0-DBBF-4045-FA5BBC3B86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613"/>
          <a:stretch/>
        </p:blipFill>
        <p:spPr bwMode="auto">
          <a:xfrm>
            <a:off x="1415016" y="3039255"/>
            <a:ext cx="8981681" cy="2987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ounded Rectangular Callout 9">
            <a:extLst>
              <a:ext uri="{FF2B5EF4-FFF2-40B4-BE49-F238E27FC236}">
                <a16:creationId xmlns:a16="http://schemas.microsoft.com/office/drawing/2014/main" id="{A80A204E-3D80-6789-A785-0CFCFD3A4D7D}"/>
              </a:ext>
            </a:extLst>
          </p:cNvPr>
          <p:cNvSpPr/>
          <p:nvPr/>
        </p:nvSpPr>
        <p:spPr>
          <a:xfrm>
            <a:off x="3516473" y="3436091"/>
            <a:ext cx="3480379" cy="409628"/>
          </a:xfrm>
          <a:prstGeom prst="wedgeRoundRectCallout">
            <a:avLst>
              <a:gd name="adj1" fmla="val -56132"/>
              <a:gd name="adj2" fmla="val 15610"/>
              <a:gd name="adj3" fmla="val 16667"/>
            </a:avLst>
          </a:prstGeom>
          <a:solidFill>
            <a:schemeClr val="tx2">
              <a:alpha val="18824"/>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Variables placed w/ instantiations </a:t>
            </a:r>
          </a:p>
        </p:txBody>
      </p:sp>
      <p:sp>
        <p:nvSpPr>
          <p:cNvPr id="11" name="Rectangle 10">
            <a:extLst>
              <a:ext uri="{FF2B5EF4-FFF2-40B4-BE49-F238E27FC236}">
                <a16:creationId xmlns:a16="http://schemas.microsoft.com/office/drawing/2014/main" id="{EE1F8240-FF78-BDFF-AE9B-5FBF29C18D27}"/>
              </a:ext>
            </a:extLst>
          </p:cNvPr>
          <p:cNvSpPr/>
          <p:nvPr/>
        </p:nvSpPr>
        <p:spPr>
          <a:xfrm>
            <a:off x="1534936" y="3367596"/>
            <a:ext cx="1568027" cy="483433"/>
          </a:xfrm>
          <a:prstGeom prst="rect">
            <a:avLst/>
          </a:prstGeom>
          <a:solidFill>
            <a:srgbClr val="FF0000">
              <a:alpha val="1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928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61292A-7BA8-9B01-9AE8-1E30D168D899}"/>
              </a:ext>
            </a:extLst>
          </p:cNvPr>
          <p:cNvSpPr>
            <a:spLocks noGrp="1"/>
          </p:cNvSpPr>
          <p:nvPr>
            <p:ph type="title"/>
          </p:nvPr>
        </p:nvSpPr>
        <p:spPr/>
        <p:txBody>
          <a:bodyPr/>
          <a:lstStyle/>
          <a:p>
            <a:r>
              <a:rPr lang="en-US" dirty="0"/>
              <a:t>Turking Bench: Examples</a:t>
            </a:r>
          </a:p>
        </p:txBody>
      </p:sp>
      <p:sp>
        <p:nvSpPr>
          <p:cNvPr id="7" name="Content Placeholder 6">
            <a:extLst>
              <a:ext uri="{FF2B5EF4-FFF2-40B4-BE49-F238E27FC236}">
                <a16:creationId xmlns:a16="http://schemas.microsoft.com/office/drawing/2014/main" id="{61B67516-DD76-16C0-964A-53C6755B090F}"/>
              </a:ext>
            </a:extLst>
          </p:cNvPr>
          <p:cNvSpPr>
            <a:spLocks noGrp="1"/>
          </p:cNvSpPr>
          <p:nvPr>
            <p:ph idx="1"/>
          </p:nvPr>
        </p:nvSpPr>
        <p:spPr/>
        <p:txBody>
          <a:bodyPr/>
          <a:lstStyle/>
          <a:p>
            <a:endParaRPr lang="en" dirty="0"/>
          </a:p>
        </p:txBody>
      </p:sp>
      <p:sp>
        <p:nvSpPr>
          <p:cNvPr id="5" name="Slide Number Placeholder 4">
            <a:extLst>
              <a:ext uri="{FF2B5EF4-FFF2-40B4-BE49-F238E27FC236}">
                <a16:creationId xmlns:a16="http://schemas.microsoft.com/office/drawing/2014/main" id="{2EE21E89-7A84-CA6F-5F8C-19B9EA934463}"/>
              </a:ext>
            </a:extLst>
          </p:cNvPr>
          <p:cNvSpPr>
            <a:spLocks noGrp="1"/>
          </p:cNvSpPr>
          <p:nvPr>
            <p:ph type="sldNum" sz="quarter" idx="10"/>
          </p:nvPr>
        </p:nvSpPr>
        <p:spPr/>
        <p:txBody>
          <a:bodyPr/>
          <a:lstStyle/>
          <a:p>
            <a:pPr algn="r"/>
            <a:fld id="{00000000-1234-1234-1234-123412341234}" type="slidenum">
              <a:rPr lang="en" smtClean="0"/>
              <a:pPr algn="r"/>
              <a:t>28</a:t>
            </a:fld>
            <a:endParaRPr lang="en"/>
          </a:p>
        </p:txBody>
      </p:sp>
      <p:sp>
        <p:nvSpPr>
          <p:cNvPr id="20" name="Google Shape;653;p79">
            <a:extLst>
              <a:ext uri="{FF2B5EF4-FFF2-40B4-BE49-F238E27FC236}">
                <a16:creationId xmlns:a16="http://schemas.microsoft.com/office/drawing/2014/main" id="{0FAF4B40-B278-703B-363A-7F35C8719AA8}"/>
              </a:ext>
            </a:extLst>
          </p:cNvPr>
          <p:cNvSpPr txBox="1"/>
          <p:nvPr/>
        </p:nvSpPr>
        <p:spPr>
          <a:xfrm>
            <a:off x="2093367" y="1346074"/>
            <a:ext cx="1977122" cy="88430"/>
          </a:xfrm>
          <a:prstGeom prst="rect">
            <a:avLst/>
          </a:prstGeom>
          <a:noFill/>
          <a:ln w="6350">
            <a:solidFill>
              <a:schemeClr val="tx1"/>
            </a:solidFill>
          </a:ln>
        </p:spPr>
        <p:txBody>
          <a:bodyPr spcFirstLastPara="1" wrap="square" lIns="9475" tIns="9475" rIns="9475" bIns="9475" anchor="t" anchorCtr="0">
            <a:spAutoFit/>
          </a:bodyPr>
          <a:lstStyle/>
          <a:p>
            <a:pPr marL="0" lvl="0" indent="0" algn="l" rtl="0">
              <a:lnSpc>
                <a:spcPct val="120000"/>
              </a:lnSpc>
              <a:spcBef>
                <a:spcPts val="100"/>
              </a:spcBef>
              <a:spcAft>
                <a:spcPts val="100"/>
              </a:spcAft>
              <a:buNone/>
            </a:pPr>
            <a:r>
              <a:rPr lang="en" sz="300" b="1">
                <a:solidFill>
                  <a:schemeClr val="dk1"/>
                </a:solidFill>
                <a:highlight>
                  <a:srgbClr val="FFFFFF"/>
                </a:highlight>
              </a:rPr>
              <a:t>Task 2: Dialogue Validation</a:t>
            </a:r>
            <a:endParaRPr sz="300" b="1">
              <a:solidFill>
                <a:schemeClr val="dk1"/>
              </a:solidFill>
              <a:highlight>
                <a:srgbClr val="FFFFFF"/>
              </a:highlight>
            </a:endParaRPr>
          </a:p>
        </p:txBody>
      </p:sp>
      <p:pic>
        <p:nvPicPr>
          <p:cNvPr id="21" name="Google Shape;654;p79">
            <a:extLst>
              <a:ext uri="{FF2B5EF4-FFF2-40B4-BE49-F238E27FC236}">
                <a16:creationId xmlns:a16="http://schemas.microsoft.com/office/drawing/2014/main" id="{F9898AFE-C6B9-A314-DB79-6C76A0340414}"/>
              </a:ext>
            </a:extLst>
          </p:cNvPr>
          <p:cNvPicPr preferRelativeResize="0">
            <a:picLocks noChangeAspect="1"/>
          </p:cNvPicPr>
          <p:nvPr/>
        </p:nvPicPr>
        <p:blipFill>
          <a:blip r:embed="rId2">
            <a:alphaModFix/>
          </a:blip>
          <a:stretch>
            <a:fillRect/>
          </a:stretch>
        </p:blipFill>
        <p:spPr>
          <a:xfrm>
            <a:off x="2103419" y="1438460"/>
            <a:ext cx="1151627" cy="754548"/>
          </a:xfrm>
          <a:prstGeom prst="rect">
            <a:avLst/>
          </a:prstGeom>
          <a:noFill/>
          <a:ln w="6350" cap="flat" cmpd="sng">
            <a:solidFill>
              <a:srgbClr val="242424"/>
            </a:solidFill>
            <a:prstDash val="solid"/>
            <a:round/>
            <a:headEnd type="none" w="sm" len="sm"/>
            <a:tailEnd type="none" w="sm" len="sm"/>
          </a:ln>
        </p:spPr>
      </p:pic>
      <p:pic>
        <p:nvPicPr>
          <p:cNvPr id="22" name="Google Shape;655;p79">
            <a:extLst>
              <a:ext uri="{FF2B5EF4-FFF2-40B4-BE49-F238E27FC236}">
                <a16:creationId xmlns:a16="http://schemas.microsoft.com/office/drawing/2014/main" id="{62DF017A-B524-E450-CC95-3654C26E37EF}"/>
              </a:ext>
            </a:extLst>
          </p:cNvPr>
          <p:cNvPicPr preferRelativeResize="0">
            <a:picLocks noChangeAspect="1"/>
          </p:cNvPicPr>
          <p:nvPr/>
        </p:nvPicPr>
        <p:blipFill>
          <a:blip r:embed="rId3">
            <a:alphaModFix/>
          </a:blip>
          <a:stretch>
            <a:fillRect/>
          </a:stretch>
        </p:blipFill>
        <p:spPr>
          <a:xfrm>
            <a:off x="3317240" y="1438460"/>
            <a:ext cx="1151627" cy="756916"/>
          </a:xfrm>
          <a:prstGeom prst="rect">
            <a:avLst/>
          </a:prstGeom>
          <a:noFill/>
          <a:ln w="6350" cap="flat" cmpd="sng">
            <a:solidFill>
              <a:srgbClr val="242424"/>
            </a:solidFill>
            <a:prstDash val="solid"/>
            <a:round/>
            <a:headEnd type="none" w="sm" len="sm"/>
            <a:tailEnd type="none" w="sm" len="sm"/>
          </a:ln>
        </p:spPr>
      </p:pic>
      <p:pic>
        <p:nvPicPr>
          <p:cNvPr id="23" name="Google Shape;656;p79">
            <a:extLst>
              <a:ext uri="{FF2B5EF4-FFF2-40B4-BE49-F238E27FC236}">
                <a16:creationId xmlns:a16="http://schemas.microsoft.com/office/drawing/2014/main" id="{EA25BB73-E9CD-A4DE-F36A-850FDB521D03}"/>
              </a:ext>
            </a:extLst>
          </p:cNvPr>
          <p:cNvPicPr preferRelativeResize="0">
            <a:picLocks noChangeAspect="1"/>
          </p:cNvPicPr>
          <p:nvPr/>
        </p:nvPicPr>
        <p:blipFill>
          <a:blip r:embed="rId4">
            <a:alphaModFix/>
          </a:blip>
          <a:stretch>
            <a:fillRect/>
          </a:stretch>
        </p:blipFill>
        <p:spPr>
          <a:xfrm>
            <a:off x="4531060" y="1438460"/>
            <a:ext cx="1153497" cy="756916"/>
          </a:xfrm>
          <a:prstGeom prst="rect">
            <a:avLst/>
          </a:prstGeom>
          <a:noFill/>
          <a:ln w="6350" cap="flat" cmpd="sng">
            <a:solidFill>
              <a:srgbClr val="242424"/>
            </a:solidFill>
            <a:prstDash val="solid"/>
            <a:round/>
            <a:headEnd type="none" w="sm" len="sm"/>
            <a:tailEnd type="none" w="sm" len="sm"/>
          </a:ln>
        </p:spPr>
      </p:pic>
      <p:sp>
        <p:nvSpPr>
          <p:cNvPr id="24" name="Google Shape;666;p79">
            <a:extLst>
              <a:ext uri="{FF2B5EF4-FFF2-40B4-BE49-F238E27FC236}">
                <a16:creationId xmlns:a16="http://schemas.microsoft.com/office/drawing/2014/main" id="{DC927EEF-8BD2-C6FF-D4DA-B388CA2141AA}"/>
              </a:ext>
            </a:extLst>
          </p:cNvPr>
          <p:cNvSpPr/>
          <p:nvPr/>
        </p:nvSpPr>
        <p:spPr>
          <a:xfrm>
            <a:off x="3187206" y="1742606"/>
            <a:ext cx="151965" cy="221885"/>
          </a:xfrm>
          <a:prstGeom prst="rightArrow">
            <a:avLst>
              <a:gd name="adj1" fmla="val 50000"/>
              <a:gd name="adj2" fmla="val 50000"/>
            </a:avLst>
          </a:prstGeom>
          <a:solidFill>
            <a:srgbClr val="000000"/>
          </a:solidFill>
          <a:ln w="6350">
            <a:solidFill>
              <a:schemeClr val="tx1"/>
            </a:solidFill>
          </a:ln>
        </p:spPr>
        <p:txBody>
          <a:bodyPr spcFirstLastPara="1" wrap="square" lIns="9475" tIns="9475" rIns="9475" bIns="9475" anchor="ctr" anchorCtr="0">
            <a:noAutofit/>
          </a:bodyPr>
          <a:lstStyle/>
          <a:p>
            <a:pPr marL="0" lvl="0" indent="0" algn="ctr" rtl="0">
              <a:spcBef>
                <a:spcPts val="0"/>
              </a:spcBef>
              <a:spcAft>
                <a:spcPts val="0"/>
              </a:spcAft>
              <a:buNone/>
            </a:pPr>
            <a:r>
              <a:rPr lang="en" sz="200">
                <a:solidFill>
                  <a:schemeClr val="lt1"/>
                </a:solidFill>
                <a:highlight>
                  <a:srgbClr val="000000"/>
                </a:highlight>
              </a:rPr>
              <a:t>scroll down</a:t>
            </a:r>
            <a:endParaRPr sz="200">
              <a:solidFill>
                <a:schemeClr val="lt1"/>
              </a:solidFill>
              <a:highlight>
                <a:srgbClr val="000000"/>
              </a:highlight>
            </a:endParaRPr>
          </a:p>
        </p:txBody>
      </p:sp>
      <p:sp>
        <p:nvSpPr>
          <p:cNvPr id="25" name="Google Shape;669;p79">
            <a:extLst>
              <a:ext uri="{FF2B5EF4-FFF2-40B4-BE49-F238E27FC236}">
                <a16:creationId xmlns:a16="http://schemas.microsoft.com/office/drawing/2014/main" id="{977C36DE-6D2D-307E-8DFB-8447BA088516}"/>
              </a:ext>
            </a:extLst>
          </p:cNvPr>
          <p:cNvSpPr/>
          <p:nvPr/>
        </p:nvSpPr>
        <p:spPr>
          <a:xfrm>
            <a:off x="4402869" y="1743882"/>
            <a:ext cx="151965" cy="221885"/>
          </a:xfrm>
          <a:prstGeom prst="rightArrow">
            <a:avLst>
              <a:gd name="adj1" fmla="val 50000"/>
              <a:gd name="adj2" fmla="val 50000"/>
            </a:avLst>
          </a:prstGeom>
          <a:solidFill>
            <a:srgbClr val="000000"/>
          </a:solidFill>
          <a:ln w="6350">
            <a:solidFill>
              <a:schemeClr val="tx1"/>
            </a:solidFill>
          </a:ln>
        </p:spPr>
        <p:txBody>
          <a:bodyPr spcFirstLastPara="1" wrap="square" lIns="9475" tIns="9475" rIns="9475" bIns="9475" anchor="ctr" anchorCtr="0">
            <a:noAutofit/>
          </a:bodyPr>
          <a:lstStyle/>
          <a:p>
            <a:pPr marL="0" lvl="0" indent="0" algn="ctr" rtl="0">
              <a:spcBef>
                <a:spcPts val="0"/>
              </a:spcBef>
              <a:spcAft>
                <a:spcPts val="0"/>
              </a:spcAft>
              <a:buNone/>
            </a:pPr>
            <a:r>
              <a:rPr lang="en" sz="200">
                <a:solidFill>
                  <a:schemeClr val="lt1"/>
                </a:solidFill>
                <a:highlight>
                  <a:srgbClr val="000000"/>
                </a:highlight>
              </a:rPr>
              <a:t>scroll down</a:t>
            </a:r>
            <a:endParaRPr sz="200">
              <a:solidFill>
                <a:schemeClr val="lt1"/>
              </a:solidFill>
              <a:highlight>
                <a:srgbClr val="000000"/>
              </a:highlight>
            </a:endParaRPr>
          </a:p>
        </p:txBody>
      </p:sp>
    </p:spTree>
    <p:extLst>
      <p:ext uri="{BB962C8B-B14F-4D97-AF65-F5344CB8AC3E}">
        <p14:creationId xmlns:p14="http://schemas.microsoft.com/office/powerpoint/2010/main" val="3650616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3E2109-FCB7-FF14-0127-C4BA2E960E6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4889CF6-56CD-C215-34DF-1E16AB389055}"/>
              </a:ext>
            </a:extLst>
          </p:cNvPr>
          <p:cNvSpPr>
            <a:spLocks noGrp="1"/>
          </p:cNvSpPr>
          <p:nvPr>
            <p:ph type="title"/>
          </p:nvPr>
        </p:nvSpPr>
        <p:spPr/>
        <p:txBody>
          <a:bodyPr/>
          <a:lstStyle/>
          <a:p>
            <a:r>
              <a:rPr lang="en-US" dirty="0"/>
              <a:t>Turking Bench: Examples</a:t>
            </a:r>
          </a:p>
        </p:txBody>
      </p:sp>
      <p:sp>
        <p:nvSpPr>
          <p:cNvPr id="7" name="Content Placeholder 6">
            <a:extLst>
              <a:ext uri="{FF2B5EF4-FFF2-40B4-BE49-F238E27FC236}">
                <a16:creationId xmlns:a16="http://schemas.microsoft.com/office/drawing/2014/main" id="{DBC29C9E-8AB0-B6AF-6A60-5B8EC2379252}"/>
              </a:ext>
            </a:extLst>
          </p:cNvPr>
          <p:cNvSpPr>
            <a:spLocks noGrp="1"/>
          </p:cNvSpPr>
          <p:nvPr>
            <p:ph idx="1"/>
          </p:nvPr>
        </p:nvSpPr>
        <p:spPr/>
        <p:txBody>
          <a:bodyPr/>
          <a:lstStyle/>
          <a:p>
            <a:endParaRPr lang="en" dirty="0"/>
          </a:p>
        </p:txBody>
      </p:sp>
      <p:sp>
        <p:nvSpPr>
          <p:cNvPr id="5" name="Slide Number Placeholder 4">
            <a:extLst>
              <a:ext uri="{FF2B5EF4-FFF2-40B4-BE49-F238E27FC236}">
                <a16:creationId xmlns:a16="http://schemas.microsoft.com/office/drawing/2014/main" id="{8415026C-0215-0B1C-23B5-05631C57D3C8}"/>
              </a:ext>
            </a:extLst>
          </p:cNvPr>
          <p:cNvSpPr>
            <a:spLocks noGrp="1"/>
          </p:cNvSpPr>
          <p:nvPr>
            <p:ph type="sldNum" sz="quarter" idx="10"/>
          </p:nvPr>
        </p:nvSpPr>
        <p:spPr/>
        <p:txBody>
          <a:bodyPr/>
          <a:lstStyle/>
          <a:p>
            <a:pPr algn="r"/>
            <a:fld id="{00000000-1234-1234-1234-123412341234}" type="slidenum">
              <a:rPr lang="en" smtClean="0"/>
              <a:pPr algn="r"/>
              <a:t>29</a:t>
            </a:fld>
            <a:endParaRPr lang="en"/>
          </a:p>
        </p:txBody>
      </p:sp>
      <p:pic>
        <p:nvPicPr>
          <p:cNvPr id="2" name="Google Shape;662;p79">
            <a:extLst>
              <a:ext uri="{FF2B5EF4-FFF2-40B4-BE49-F238E27FC236}">
                <a16:creationId xmlns:a16="http://schemas.microsoft.com/office/drawing/2014/main" id="{7CAAB47F-79CA-CCD0-E218-82C1D04AB29E}"/>
              </a:ext>
            </a:extLst>
          </p:cNvPr>
          <p:cNvPicPr preferRelativeResize="0">
            <a:picLocks noChangeAspect="1"/>
          </p:cNvPicPr>
          <p:nvPr/>
        </p:nvPicPr>
        <p:blipFill rotWithShape="1">
          <a:blip r:embed="rId2">
            <a:alphaModFix/>
          </a:blip>
          <a:srcRect l="813"/>
          <a:stretch/>
        </p:blipFill>
        <p:spPr>
          <a:xfrm>
            <a:off x="2103420" y="2389220"/>
            <a:ext cx="1151630" cy="734503"/>
          </a:xfrm>
          <a:prstGeom prst="rect">
            <a:avLst/>
          </a:prstGeom>
          <a:noFill/>
          <a:ln w="6350" cap="flat" cmpd="sng">
            <a:solidFill>
              <a:srgbClr val="242424"/>
            </a:solidFill>
            <a:prstDash val="solid"/>
            <a:round/>
            <a:headEnd type="none" w="sm" len="sm"/>
            <a:tailEnd type="none" w="sm" len="sm"/>
          </a:ln>
        </p:spPr>
      </p:pic>
      <p:pic>
        <p:nvPicPr>
          <p:cNvPr id="3" name="Google Shape;663;p79">
            <a:extLst>
              <a:ext uri="{FF2B5EF4-FFF2-40B4-BE49-F238E27FC236}">
                <a16:creationId xmlns:a16="http://schemas.microsoft.com/office/drawing/2014/main" id="{B92343E6-50F3-211C-2218-DAD071D0D891}"/>
              </a:ext>
            </a:extLst>
          </p:cNvPr>
          <p:cNvPicPr preferRelativeResize="0">
            <a:picLocks noChangeAspect="1"/>
          </p:cNvPicPr>
          <p:nvPr/>
        </p:nvPicPr>
        <p:blipFill>
          <a:blip r:embed="rId3">
            <a:alphaModFix/>
          </a:blip>
          <a:stretch>
            <a:fillRect/>
          </a:stretch>
        </p:blipFill>
        <p:spPr>
          <a:xfrm>
            <a:off x="3317240" y="2389220"/>
            <a:ext cx="1151630" cy="727849"/>
          </a:xfrm>
          <a:prstGeom prst="rect">
            <a:avLst/>
          </a:prstGeom>
          <a:noFill/>
          <a:ln w="6350" cap="flat" cmpd="sng">
            <a:solidFill>
              <a:srgbClr val="242424"/>
            </a:solidFill>
            <a:prstDash val="solid"/>
            <a:round/>
            <a:headEnd type="none" w="sm" len="sm"/>
            <a:tailEnd type="none" w="sm" len="sm"/>
          </a:ln>
        </p:spPr>
      </p:pic>
      <p:pic>
        <p:nvPicPr>
          <p:cNvPr id="4" name="Google Shape;664;p79">
            <a:extLst>
              <a:ext uri="{FF2B5EF4-FFF2-40B4-BE49-F238E27FC236}">
                <a16:creationId xmlns:a16="http://schemas.microsoft.com/office/drawing/2014/main" id="{797473E1-646B-21C2-99F2-8EFA7CF7D736}"/>
              </a:ext>
            </a:extLst>
          </p:cNvPr>
          <p:cNvPicPr preferRelativeResize="0">
            <a:picLocks noChangeAspect="1"/>
          </p:cNvPicPr>
          <p:nvPr/>
        </p:nvPicPr>
        <p:blipFill>
          <a:blip r:embed="rId4">
            <a:alphaModFix/>
          </a:blip>
          <a:stretch>
            <a:fillRect/>
          </a:stretch>
        </p:blipFill>
        <p:spPr>
          <a:xfrm>
            <a:off x="4531060" y="2388538"/>
            <a:ext cx="1153495" cy="727850"/>
          </a:xfrm>
          <a:prstGeom prst="rect">
            <a:avLst/>
          </a:prstGeom>
          <a:noFill/>
          <a:ln w="6350" cap="flat" cmpd="sng">
            <a:solidFill>
              <a:srgbClr val="242424"/>
            </a:solidFill>
            <a:prstDash val="solid"/>
            <a:round/>
            <a:headEnd type="none" w="sm" len="sm"/>
            <a:tailEnd type="none" w="sm" len="sm"/>
          </a:ln>
        </p:spPr>
      </p:pic>
      <p:sp>
        <p:nvSpPr>
          <p:cNvPr id="8" name="Google Shape;665;p79">
            <a:extLst>
              <a:ext uri="{FF2B5EF4-FFF2-40B4-BE49-F238E27FC236}">
                <a16:creationId xmlns:a16="http://schemas.microsoft.com/office/drawing/2014/main" id="{F683D8B1-9109-A521-F8E0-F9E583C4BDD6}"/>
              </a:ext>
            </a:extLst>
          </p:cNvPr>
          <p:cNvSpPr txBox="1"/>
          <p:nvPr/>
        </p:nvSpPr>
        <p:spPr>
          <a:xfrm>
            <a:off x="2098744" y="2296152"/>
            <a:ext cx="884481" cy="88430"/>
          </a:xfrm>
          <a:prstGeom prst="rect">
            <a:avLst/>
          </a:prstGeom>
          <a:noFill/>
          <a:ln w="6350">
            <a:solidFill>
              <a:schemeClr val="tx1"/>
            </a:solidFill>
          </a:ln>
        </p:spPr>
        <p:txBody>
          <a:bodyPr spcFirstLastPara="1" wrap="square" lIns="9475" tIns="9475" rIns="9475" bIns="9475" anchor="t" anchorCtr="0">
            <a:spAutoFit/>
          </a:bodyPr>
          <a:lstStyle/>
          <a:p>
            <a:pPr marL="0" lvl="0" indent="0" algn="l" rtl="0">
              <a:lnSpc>
                <a:spcPct val="120000"/>
              </a:lnSpc>
              <a:spcBef>
                <a:spcPts val="100"/>
              </a:spcBef>
              <a:spcAft>
                <a:spcPts val="100"/>
              </a:spcAft>
              <a:buNone/>
            </a:pPr>
            <a:r>
              <a:rPr lang="en" sz="300" b="1">
                <a:solidFill>
                  <a:schemeClr val="dk1"/>
                </a:solidFill>
                <a:highlight>
                  <a:srgbClr val="FFFFFF"/>
                </a:highlight>
              </a:rPr>
              <a:t>Task3: Dialogue Generation</a:t>
            </a:r>
            <a:endParaRPr sz="300" b="1">
              <a:solidFill>
                <a:schemeClr val="dk1"/>
              </a:solidFill>
              <a:highlight>
                <a:srgbClr val="FFFFFF"/>
              </a:highlight>
            </a:endParaRPr>
          </a:p>
        </p:txBody>
      </p:sp>
      <p:sp>
        <p:nvSpPr>
          <p:cNvPr id="9" name="Google Shape;670;p79">
            <a:extLst>
              <a:ext uri="{FF2B5EF4-FFF2-40B4-BE49-F238E27FC236}">
                <a16:creationId xmlns:a16="http://schemas.microsoft.com/office/drawing/2014/main" id="{74233E03-CBA7-6FE7-5C78-1305B4E12D62}"/>
              </a:ext>
            </a:extLst>
          </p:cNvPr>
          <p:cNvSpPr/>
          <p:nvPr/>
        </p:nvSpPr>
        <p:spPr>
          <a:xfrm>
            <a:off x="3187206" y="2681255"/>
            <a:ext cx="151965" cy="221885"/>
          </a:xfrm>
          <a:prstGeom prst="rightArrow">
            <a:avLst>
              <a:gd name="adj1" fmla="val 50000"/>
              <a:gd name="adj2" fmla="val 50000"/>
            </a:avLst>
          </a:prstGeom>
          <a:solidFill>
            <a:srgbClr val="000000"/>
          </a:solidFill>
          <a:ln w="6350">
            <a:solidFill>
              <a:schemeClr val="tx1"/>
            </a:solidFill>
          </a:ln>
        </p:spPr>
        <p:txBody>
          <a:bodyPr spcFirstLastPara="1" wrap="square" lIns="9475" tIns="9475" rIns="9475" bIns="9475" anchor="ctr" anchorCtr="0">
            <a:noAutofit/>
          </a:bodyPr>
          <a:lstStyle/>
          <a:p>
            <a:pPr marL="0" lvl="0" indent="0" algn="ctr" rtl="0">
              <a:spcBef>
                <a:spcPts val="0"/>
              </a:spcBef>
              <a:spcAft>
                <a:spcPts val="0"/>
              </a:spcAft>
              <a:buNone/>
            </a:pPr>
            <a:r>
              <a:rPr lang="en" sz="200">
                <a:solidFill>
                  <a:schemeClr val="lt1"/>
                </a:solidFill>
                <a:highlight>
                  <a:srgbClr val="000000"/>
                </a:highlight>
              </a:rPr>
              <a:t>scroll down</a:t>
            </a:r>
            <a:endParaRPr sz="200">
              <a:solidFill>
                <a:schemeClr val="lt1"/>
              </a:solidFill>
              <a:highlight>
                <a:srgbClr val="000000"/>
              </a:highlight>
            </a:endParaRPr>
          </a:p>
        </p:txBody>
      </p:sp>
      <p:sp>
        <p:nvSpPr>
          <p:cNvPr id="10" name="Google Shape;671;p79">
            <a:extLst>
              <a:ext uri="{FF2B5EF4-FFF2-40B4-BE49-F238E27FC236}">
                <a16:creationId xmlns:a16="http://schemas.microsoft.com/office/drawing/2014/main" id="{D8BB7924-0067-FA62-5A49-DA53965C6E4C}"/>
              </a:ext>
            </a:extLst>
          </p:cNvPr>
          <p:cNvSpPr/>
          <p:nvPr/>
        </p:nvSpPr>
        <p:spPr>
          <a:xfrm>
            <a:off x="4402869" y="2682532"/>
            <a:ext cx="151965" cy="221885"/>
          </a:xfrm>
          <a:prstGeom prst="rightArrow">
            <a:avLst>
              <a:gd name="adj1" fmla="val 50000"/>
              <a:gd name="adj2" fmla="val 50000"/>
            </a:avLst>
          </a:prstGeom>
          <a:solidFill>
            <a:srgbClr val="000000"/>
          </a:solidFill>
          <a:ln w="6350">
            <a:solidFill>
              <a:schemeClr val="tx1"/>
            </a:solidFill>
          </a:ln>
        </p:spPr>
        <p:txBody>
          <a:bodyPr spcFirstLastPara="1" wrap="square" lIns="9475" tIns="9475" rIns="9475" bIns="9475" anchor="ctr" anchorCtr="0">
            <a:noAutofit/>
          </a:bodyPr>
          <a:lstStyle/>
          <a:p>
            <a:pPr marL="0" lvl="0" indent="0" algn="ctr" rtl="0">
              <a:spcBef>
                <a:spcPts val="0"/>
              </a:spcBef>
              <a:spcAft>
                <a:spcPts val="0"/>
              </a:spcAft>
              <a:buNone/>
            </a:pPr>
            <a:r>
              <a:rPr lang="en" sz="200">
                <a:solidFill>
                  <a:schemeClr val="lt1"/>
                </a:solidFill>
                <a:highlight>
                  <a:srgbClr val="000000"/>
                </a:highlight>
              </a:rPr>
              <a:t>scroll down</a:t>
            </a:r>
            <a:endParaRPr sz="200">
              <a:solidFill>
                <a:schemeClr val="lt1"/>
              </a:solidFill>
              <a:highlight>
                <a:srgbClr val="000000"/>
              </a:highlight>
            </a:endParaRPr>
          </a:p>
        </p:txBody>
      </p:sp>
    </p:spTree>
    <p:extLst>
      <p:ext uri="{BB962C8B-B14F-4D97-AF65-F5344CB8AC3E}">
        <p14:creationId xmlns:p14="http://schemas.microsoft.com/office/powerpoint/2010/main" val="109550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FAE9-FB14-0F80-E79B-F343846A2621}"/>
              </a:ext>
            </a:extLst>
          </p:cNvPr>
          <p:cNvSpPr>
            <a:spLocks noGrp="1"/>
          </p:cNvSpPr>
          <p:nvPr>
            <p:ph type="title"/>
          </p:nvPr>
        </p:nvSpPr>
        <p:spPr/>
        <p:txBody>
          <a:bodyPr/>
          <a:lstStyle/>
          <a:p>
            <a:r>
              <a:rPr lang="en-US" dirty="0"/>
              <a:t>Existing benchmarks for web agents</a:t>
            </a:r>
          </a:p>
        </p:txBody>
      </p:sp>
      <p:sp>
        <p:nvSpPr>
          <p:cNvPr id="3" name="Content Placeholder 2">
            <a:extLst>
              <a:ext uri="{FF2B5EF4-FFF2-40B4-BE49-F238E27FC236}">
                <a16:creationId xmlns:a16="http://schemas.microsoft.com/office/drawing/2014/main" id="{8D64400D-22B1-4DAF-99C8-3DAE90A20D53}"/>
              </a:ext>
            </a:extLst>
          </p:cNvPr>
          <p:cNvSpPr>
            <a:spLocks noGrp="1"/>
          </p:cNvSpPr>
          <p:nvPr>
            <p:ph idx="1"/>
          </p:nvPr>
        </p:nvSpPr>
        <p:spPr>
          <a:xfrm>
            <a:off x="838200" y="1375579"/>
            <a:ext cx="10515600" cy="4662488"/>
          </a:xfrm>
        </p:spPr>
        <p:txBody>
          <a:bodyPr/>
          <a:lstStyle/>
          <a:p>
            <a:r>
              <a:rPr lang="en-US" dirty="0"/>
              <a:t>Few notable ones: </a:t>
            </a:r>
          </a:p>
        </p:txBody>
      </p:sp>
      <p:sp>
        <p:nvSpPr>
          <p:cNvPr id="4" name="Slide Number Placeholder 3">
            <a:extLst>
              <a:ext uri="{FF2B5EF4-FFF2-40B4-BE49-F238E27FC236}">
                <a16:creationId xmlns:a16="http://schemas.microsoft.com/office/drawing/2014/main" id="{0BCA14A4-8EB8-0C58-0E00-35CB4F3E46D4}"/>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dirty="0"/>
          </a:p>
        </p:txBody>
      </p:sp>
      <p:sp>
        <p:nvSpPr>
          <p:cNvPr id="7" name="Google Shape;84;p16">
            <a:extLst>
              <a:ext uri="{FF2B5EF4-FFF2-40B4-BE49-F238E27FC236}">
                <a16:creationId xmlns:a16="http://schemas.microsoft.com/office/drawing/2014/main" id="{92F6C10B-65CA-6ADF-6176-A94E04C0EDEC}"/>
              </a:ext>
            </a:extLst>
          </p:cNvPr>
          <p:cNvSpPr txBox="1"/>
          <p:nvPr/>
        </p:nvSpPr>
        <p:spPr>
          <a:xfrm>
            <a:off x="4403850" y="3751890"/>
            <a:ext cx="2755200" cy="263320"/>
          </a:xfrm>
          <a:prstGeom prst="rect">
            <a:avLst/>
          </a:prstGeom>
          <a:noFill/>
          <a:ln>
            <a:noFill/>
          </a:ln>
        </p:spPr>
        <p:txBody>
          <a:bodyPr spcFirstLastPara="1" wrap="square" lIns="0" tIns="16933" rIns="0" bIns="0" anchor="t" anchorCtr="0">
            <a:spAutoFit/>
          </a:bodyPr>
          <a:lstStyle/>
          <a:p>
            <a:pPr marL="16933">
              <a:spcBef>
                <a:spcPts val="0"/>
              </a:spcBef>
              <a:spcAft>
                <a:spcPts val="0"/>
              </a:spcAft>
            </a:pPr>
            <a:r>
              <a:rPr lang="en" sz="1600" b="1" dirty="0" err="1">
                <a:solidFill>
                  <a:srgbClr val="595959"/>
                </a:solidFill>
                <a:latin typeface="Cambria"/>
                <a:ea typeface="Cambria"/>
                <a:cs typeface="Cambria"/>
                <a:sym typeface="Cambria"/>
              </a:rPr>
              <a:t>WebArena</a:t>
            </a:r>
            <a:r>
              <a:rPr lang="en" sz="1600" b="1" dirty="0">
                <a:solidFill>
                  <a:srgbClr val="595959"/>
                </a:solidFill>
                <a:latin typeface="Cambria"/>
                <a:ea typeface="Cambria"/>
                <a:cs typeface="Cambria"/>
                <a:sym typeface="Cambria"/>
              </a:rPr>
              <a:t>/</a:t>
            </a:r>
            <a:r>
              <a:rPr lang="en" sz="1600" b="1" dirty="0" err="1">
                <a:solidFill>
                  <a:srgbClr val="595959"/>
                </a:solidFill>
                <a:latin typeface="Cambria"/>
                <a:ea typeface="Cambria"/>
                <a:cs typeface="Cambria"/>
                <a:sym typeface="Cambria"/>
              </a:rPr>
              <a:t>VisualWebArena</a:t>
            </a:r>
            <a:endParaRPr sz="1600" dirty="0">
              <a:solidFill>
                <a:srgbClr val="000000"/>
              </a:solidFill>
              <a:latin typeface="Cambria"/>
              <a:ea typeface="Cambria"/>
              <a:cs typeface="Cambria"/>
              <a:sym typeface="Cambria"/>
            </a:endParaRPr>
          </a:p>
        </p:txBody>
      </p:sp>
      <p:sp>
        <p:nvSpPr>
          <p:cNvPr id="14" name="Google Shape;91;p16">
            <a:extLst>
              <a:ext uri="{FF2B5EF4-FFF2-40B4-BE49-F238E27FC236}">
                <a16:creationId xmlns:a16="http://schemas.microsoft.com/office/drawing/2014/main" id="{1581E503-0452-034A-7FD1-8663309A1A19}"/>
              </a:ext>
            </a:extLst>
          </p:cNvPr>
          <p:cNvSpPr txBox="1"/>
          <p:nvPr/>
        </p:nvSpPr>
        <p:spPr>
          <a:xfrm>
            <a:off x="4633625" y="6196754"/>
            <a:ext cx="2215994" cy="263320"/>
          </a:xfrm>
          <a:prstGeom prst="rect">
            <a:avLst/>
          </a:prstGeom>
          <a:noFill/>
          <a:ln>
            <a:noFill/>
          </a:ln>
        </p:spPr>
        <p:txBody>
          <a:bodyPr spcFirstLastPara="1" wrap="square" lIns="0" tIns="16933" rIns="0" bIns="0" anchor="t" anchorCtr="0">
            <a:spAutoFit/>
          </a:bodyPr>
          <a:lstStyle/>
          <a:p>
            <a:pPr marL="16933" algn="ctr">
              <a:spcBef>
                <a:spcPts val="0"/>
              </a:spcBef>
              <a:spcAft>
                <a:spcPts val="0"/>
              </a:spcAft>
            </a:pPr>
            <a:r>
              <a:rPr lang="en-US" sz="1600" b="1" dirty="0" err="1">
                <a:solidFill>
                  <a:srgbClr val="595959"/>
                </a:solidFill>
                <a:latin typeface="Cambria"/>
                <a:ea typeface="Cambria"/>
                <a:cs typeface="Cambria"/>
                <a:sym typeface="Cambria"/>
              </a:rPr>
              <a:t>WebCanvas</a:t>
            </a:r>
            <a:endParaRPr lang="en-US" sz="1600" dirty="0">
              <a:solidFill>
                <a:srgbClr val="000000"/>
              </a:solidFill>
              <a:latin typeface="Cambria"/>
              <a:ea typeface="Cambria"/>
              <a:cs typeface="Cambria"/>
              <a:sym typeface="Cambria"/>
            </a:endParaRPr>
          </a:p>
        </p:txBody>
      </p:sp>
      <p:sp>
        <p:nvSpPr>
          <p:cNvPr id="15" name="Google Shape;92;p16">
            <a:extLst>
              <a:ext uri="{FF2B5EF4-FFF2-40B4-BE49-F238E27FC236}">
                <a16:creationId xmlns:a16="http://schemas.microsoft.com/office/drawing/2014/main" id="{82122282-6E03-40E2-9089-7371E9022C9E}"/>
              </a:ext>
            </a:extLst>
          </p:cNvPr>
          <p:cNvSpPr txBox="1"/>
          <p:nvPr/>
        </p:nvSpPr>
        <p:spPr>
          <a:xfrm>
            <a:off x="8495149" y="6187324"/>
            <a:ext cx="1946400" cy="263320"/>
          </a:xfrm>
          <a:prstGeom prst="rect">
            <a:avLst/>
          </a:prstGeom>
          <a:noFill/>
          <a:ln>
            <a:noFill/>
          </a:ln>
        </p:spPr>
        <p:txBody>
          <a:bodyPr spcFirstLastPara="1" wrap="square" lIns="0" tIns="16933" rIns="0" bIns="0" anchor="t" anchorCtr="0">
            <a:spAutoFit/>
          </a:bodyPr>
          <a:lstStyle/>
          <a:p>
            <a:pPr marL="16933" algn="ctr">
              <a:spcBef>
                <a:spcPts val="0"/>
              </a:spcBef>
              <a:spcAft>
                <a:spcPts val="0"/>
              </a:spcAft>
            </a:pPr>
            <a:r>
              <a:rPr lang="en-US" sz="1600" b="1" dirty="0" err="1">
                <a:solidFill>
                  <a:srgbClr val="595959"/>
                </a:solidFill>
                <a:latin typeface="Cambria"/>
                <a:ea typeface="Cambria"/>
                <a:cs typeface="Cambria"/>
                <a:sym typeface="Cambria"/>
              </a:rPr>
              <a:t>WebVoyager</a:t>
            </a:r>
            <a:endParaRPr sz="1600" dirty="0">
              <a:solidFill>
                <a:srgbClr val="000000"/>
              </a:solidFill>
              <a:latin typeface="Cambria"/>
              <a:ea typeface="Cambria"/>
              <a:cs typeface="Cambria"/>
              <a:sym typeface="Cambria"/>
            </a:endParaRPr>
          </a:p>
        </p:txBody>
      </p:sp>
      <p:pic>
        <p:nvPicPr>
          <p:cNvPr id="17" name="Google Shape;94;p16">
            <a:extLst>
              <a:ext uri="{FF2B5EF4-FFF2-40B4-BE49-F238E27FC236}">
                <a16:creationId xmlns:a16="http://schemas.microsoft.com/office/drawing/2014/main" id="{F79A7004-9418-CA61-FAD7-5531A59B4201}"/>
              </a:ext>
            </a:extLst>
          </p:cNvPr>
          <p:cNvPicPr preferRelativeResize="0"/>
          <p:nvPr/>
        </p:nvPicPr>
        <p:blipFill rotWithShape="1">
          <a:blip r:embed="rId3">
            <a:alphaModFix/>
          </a:blip>
          <a:srcRect/>
          <a:stretch/>
        </p:blipFill>
        <p:spPr>
          <a:xfrm>
            <a:off x="3981472" y="1850433"/>
            <a:ext cx="3546396" cy="1983267"/>
          </a:xfrm>
          <a:prstGeom prst="rect">
            <a:avLst/>
          </a:prstGeom>
          <a:noFill/>
          <a:ln>
            <a:noFill/>
          </a:ln>
        </p:spPr>
      </p:pic>
      <p:pic>
        <p:nvPicPr>
          <p:cNvPr id="18" name="Google Shape;95;p16">
            <a:extLst>
              <a:ext uri="{FF2B5EF4-FFF2-40B4-BE49-F238E27FC236}">
                <a16:creationId xmlns:a16="http://schemas.microsoft.com/office/drawing/2014/main" id="{0FB2766F-7429-C321-8DC4-5A32BB1E573B}"/>
              </a:ext>
            </a:extLst>
          </p:cNvPr>
          <p:cNvPicPr preferRelativeResize="0"/>
          <p:nvPr/>
        </p:nvPicPr>
        <p:blipFill rotWithShape="1">
          <a:blip r:embed="rId4">
            <a:alphaModFix/>
          </a:blip>
          <a:srcRect/>
          <a:stretch/>
        </p:blipFill>
        <p:spPr>
          <a:xfrm>
            <a:off x="4057672" y="1901233"/>
            <a:ext cx="3393995" cy="1830867"/>
          </a:xfrm>
          <a:prstGeom prst="rect">
            <a:avLst/>
          </a:prstGeom>
          <a:noFill/>
          <a:ln>
            <a:solidFill>
              <a:schemeClr val="tx1"/>
            </a:solidFill>
          </a:ln>
        </p:spPr>
      </p:pic>
      <p:sp>
        <p:nvSpPr>
          <p:cNvPr id="20" name="Google Shape;97;p16">
            <a:extLst>
              <a:ext uri="{FF2B5EF4-FFF2-40B4-BE49-F238E27FC236}">
                <a16:creationId xmlns:a16="http://schemas.microsoft.com/office/drawing/2014/main" id="{07DF8D86-6F34-8CAC-9F31-6E45B83402C2}"/>
              </a:ext>
            </a:extLst>
          </p:cNvPr>
          <p:cNvSpPr txBox="1"/>
          <p:nvPr/>
        </p:nvSpPr>
        <p:spPr>
          <a:xfrm>
            <a:off x="7899816" y="3757348"/>
            <a:ext cx="3171582" cy="263320"/>
          </a:xfrm>
          <a:prstGeom prst="rect">
            <a:avLst/>
          </a:prstGeom>
          <a:noFill/>
          <a:ln>
            <a:noFill/>
          </a:ln>
        </p:spPr>
        <p:txBody>
          <a:bodyPr spcFirstLastPara="1" wrap="square" lIns="0" tIns="16933" rIns="0" bIns="0" anchor="t" anchorCtr="0">
            <a:spAutoFit/>
          </a:bodyPr>
          <a:lstStyle/>
          <a:p>
            <a:pPr marL="16933" algn="ctr">
              <a:spcBef>
                <a:spcPts val="0"/>
              </a:spcBef>
              <a:spcAft>
                <a:spcPts val="0"/>
              </a:spcAft>
            </a:pPr>
            <a:r>
              <a:rPr lang="en" sz="1600" b="1" dirty="0" err="1">
                <a:solidFill>
                  <a:srgbClr val="595959"/>
                </a:solidFill>
                <a:latin typeface="Cambria"/>
                <a:ea typeface="Cambria"/>
                <a:cs typeface="Cambria"/>
                <a:sym typeface="Cambria"/>
              </a:rPr>
              <a:t>WorkArena</a:t>
            </a:r>
            <a:endParaRPr sz="1600" dirty="0">
              <a:solidFill>
                <a:srgbClr val="000000"/>
              </a:solidFill>
              <a:latin typeface="Cambria"/>
              <a:ea typeface="Cambria"/>
              <a:cs typeface="Cambria"/>
              <a:sym typeface="Cambria"/>
            </a:endParaRPr>
          </a:p>
        </p:txBody>
      </p:sp>
      <p:pic>
        <p:nvPicPr>
          <p:cNvPr id="21" name="Picture 20">
            <a:extLst>
              <a:ext uri="{FF2B5EF4-FFF2-40B4-BE49-F238E27FC236}">
                <a16:creationId xmlns:a16="http://schemas.microsoft.com/office/drawing/2014/main" id="{E5DC9F95-B400-21CD-F3EF-71A4909010CB}"/>
              </a:ext>
            </a:extLst>
          </p:cNvPr>
          <p:cNvPicPr>
            <a:picLocks noChangeAspect="1"/>
          </p:cNvPicPr>
          <p:nvPr/>
        </p:nvPicPr>
        <p:blipFill>
          <a:blip r:embed="rId5"/>
          <a:stretch>
            <a:fillRect/>
          </a:stretch>
        </p:blipFill>
        <p:spPr>
          <a:xfrm>
            <a:off x="7666370" y="1876424"/>
            <a:ext cx="3740694" cy="1915649"/>
          </a:xfrm>
          <a:prstGeom prst="rect">
            <a:avLst/>
          </a:prstGeom>
          <a:ln>
            <a:noFill/>
          </a:ln>
        </p:spPr>
      </p:pic>
      <p:pic>
        <p:nvPicPr>
          <p:cNvPr id="23" name="Picture 22">
            <a:extLst>
              <a:ext uri="{FF2B5EF4-FFF2-40B4-BE49-F238E27FC236}">
                <a16:creationId xmlns:a16="http://schemas.microsoft.com/office/drawing/2014/main" id="{EC8C0891-F35C-96E8-BA66-33D4170E4FDD}"/>
              </a:ext>
            </a:extLst>
          </p:cNvPr>
          <p:cNvPicPr>
            <a:picLocks noChangeAspect="1"/>
          </p:cNvPicPr>
          <p:nvPr/>
        </p:nvPicPr>
        <p:blipFill>
          <a:blip r:embed="rId6"/>
          <a:srcRect t="24153" b="7437"/>
          <a:stretch/>
        </p:blipFill>
        <p:spPr>
          <a:xfrm>
            <a:off x="7677946" y="4340743"/>
            <a:ext cx="3615376" cy="1851473"/>
          </a:xfrm>
          <a:prstGeom prst="rect">
            <a:avLst/>
          </a:prstGeom>
          <a:ln>
            <a:solidFill>
              <a:schemeClr val="tx1"/>
            </a:solidFill>
          </a:ln>
        </p:spPr>
      </p:pic>
      <p:pic>
        <p:nvPicPr>
          <p:cNvPr id="27" name="Picture 26">
            <a:extLst>
              <a:ext uri="{FF2B5EF4-FFF2-40B4-BE49-F238E27FC236}">
                <a16:creationId xmlns:a16="http://schemas.microsoft.com/office/drawing/2014/main" id="{A5AE6048-B31F-352B-D74F-8711F721789A}"/>
              </a:ext>
            </a:extLst>
          </p:cNvPr>
          <p:cNvPicPr>
            <a:picLocks noChangeAspect="1"/>
          </p:cNvPicPr>
          <p:nvPr/>
        </p:nvPicPr>
        <p:blipFill>
          <a:blip r:embed="rId7"/>
          <a:stretch>
            <a:fillRect/>
          </a:stretch>
        </p:blipFill>
        <p:spPr>
          <a:xfrm>
            <a:off x="4046098" y="4209094"/>
            <a:ext cx="3393994" cy="1983267"/>
          </a:xfrm>
          <a:prstGeom prst="rect">
            <a:avLst/>
          </a:prstGeom>
          <a:ln>
            <a:solidFill>
              <a:schemeClr val="tx1"/>
            </a:solidFill>
          </a:ln>
        </p:spPr>
      </p:pic>
      <p:sp>
        <p:nvSpPr>
          <p:cNvPr id="5" name="Rounded Rectangular Callout 4">
            <a:extLst>
              <a:ext uri="{FF2B5EF4-FFF2-40B4-BE49-F238E27FC236}">
                <a16:creationId xmlns:a16="http://schemas.microsoft.com/office/drawing/2014/main" id="{F202BCB4-45A9-6672-7A30-A05CAB0AC57A}"/>
              </a:ext>
            </a:extLst>
          </p:cNvPr>
          <p:cNvSpPr/>
          <p:nvPr/>
        </p:nvSpPr>
        <p:spPr>
          <a:xfrm>
            <a:off x="466337" y="2534091"/>
            <a:ext cx="3289134" cy="1297642"/>
          </a:xfrm>
          <a:prstGeom prst="wedgeRoundRectCallout">
            <a:avLst>
              <a:gd name="adj1" fmla="val 55197"/>
              <a:gd name="adj2" fmla="val -2993"/>
              <a:gd name="adj3" fmla="val 16667"/>
            </a:avLst>
          </a:prstGeom>
          <a:solidFill>
            <a:schemeClr val="accent1">
              <a:lumMod val="20000"/>
              <a:lumOff val="80000"/>
              <a:alpha val="18824"/>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2400" dirty="0">
                <a:solidFill>
                  <a:schemeClr val="tx1"/>
                </a:solidFill>
                <a:latin typeface="Avenir Book" panose="02000503020000020003" pitchFamily="2" charset="0"/>
              </a:rPr>
              <a:t>Each dataset capture a narrow slice of web distribution. </a:t>
            </a:r>
          </a:p>
        </p:txBody>
      </p:sp>
      <p:sp>
        <p:nvSpPr>
          <p:cNvPr id="6" name="Rounded Rectangular Callout 5">
            <a:extLst>
              <a:ext uri="{FF2B5EF4-FFF2-40B4-BE49-F238E27FC236}">
                <a16:creationId xmlns:a16="http://schemas.microsoft.com/office/drawing/2014/main" id="{FF7A1BFD-1A2A-BF31-8AD7-74787E027213}"/>
              </a:ext>
            </a:extLst>
          </p:cNvPr>
          <p:cNvSpPr/>
          <p:nvPr/>
        </p:nvSpPr>
        <p:spPr>
          <a:xfrm>
            <a:off x="466337" y="4306805"/>
            <a:ext cx="3289134" cy="1297642"/>
          </a:xfrm>
          <a:prstGeom prst="wedgeRoundRectCallout">
            <a:avLst>
              <a:gd name="adj1" fmla="val 37639"/>
              <a:gd name="adj2" fmla="val 46148"/>
              <a:gd name="adj3" fmla="val 16667"/>
            </a:avLst>
          </a:prstGeom>
          <a:solidFill>
            <a:schemeClr val="accent1">
              <a:lumMod val="20000"/>
              <a:lumOff val="80000"/>
              <a:alpha val="18824"/>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2400" dirty="0">
                <a:solidFill>
                  <a:schemeClr val="tx1"/>
                </a:solidFill>
                <a:latin typeface="Avenir Book" panose="02000503020000020003" pitchFamily="2" charset="0"/>
              </a:rPr>
              <a:t>Our work: introducing a new domain.</a:t>
            </a:r>
          </a:p>
        </p:txBody>
      </p:sp>
    </p:spTree>
    <p:extLst>
      <p:ext uri="{BB962C8B-B14F-4D97-AF65-F5344CB8AC3E}">
        <p14:creationId xmlns:p14="http://schemas.microsoft.com/office/powerpoint/2010/main" val="1851570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C9CE3B-50CD-F909-DC40-9ABC61D0811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F2EFAD2-7F42-8EE6-0529-BE0AB9177466}"/>
              </a:ext>
            </a:extLst>
          </p:cNvPr>
          <p:cNvSpPr>
            <a:spLocks noGrp="1"/>
          </p:cNvSpPr>
          <p:nvPr>
            <p:ph type="title"/>
          </p:nvPr>
        </p:nvSpPr>
        <p:spPr/>
        <p:txBody>
          <a:bodyPr/>
          <a:lstStyle/>
          <a:p>
            <a:r>
              <a:rPr lang="en-US" dirty="0"/>
              <a:t>Turking Bench: Examples</a:t>
            </a:r>
          </a:p>
        </p:txBody>
      </p:sp>
      <p:sp>
        <p:nvSpPr>
          <p:cNvPr id="7" name="Content Placeholder 6">
            <a:extLst>
              <a:ext uri="{FF2B5EF4-FFF2-40B4-BE49-F238E27FC236}">
                <a16:creationId xmlns:a16="http://schemas.microsoft.com/office/drawing/2014/main" id="{8742183C-691E-388C-CE27-A9025ED999BF}"/>
              </a:ext>
            </a:extLst>
          </p:cNvPr>
          <p:cNvSpPr>
            <a:spLocks noGrp="1"/>
          </p:cNvSpPr>
          <p:nvPr>
            <p:ph idx="1"/>
          </p:nvPr>
        </p:nvSpPr>
        <p:spPr/>
        <p:txBody>
          <a:bodyPr/>
          <a:lstStyle/>
          <a:p>
            <a:endParaRPr lang="en" dirty="0"/>
          </a:p>
        </p:txBody>
      </p:sp>
      <p:sp>
        <p:nvSpPr>
          <p:cNvPr id="5" name="Slide Number Placeholder 4">
            <a:extLst>
              <a:ext uri="{FF2B5EF4-FFF2-40B4-BE49-F238E27FC236}">
                <a16:creationId xmlns:a16="http://schemas.microsoft.com/office/drawing/2014/main" id="{AEE93996-A2FC-A0CD-BF57-A8D48924AD1E}"/>
              </a:ext>
            </a:extLst>
          </p:cNvPr>
          <p:cNvSpPr>
            <a:spLocks noGrp="1"/>
          </p:cNvSpPr>
          <p:nvPr>
            <p:ph type="sldNum" sz="quarter" idx="10"/>
          </p:nvPr>
        </p:nvSpPr>
        <p:spPr/>
        <p:txBody>
          <a:bodyPr/>
          <a:lstStyle/>
          <a:p>
            <a:pPr algn="r"/>
            <a:fld id="{00000000-1234-1234-1234-123412341234}" type="slidenum">
              <a:rPr lang="en" smtClean="0"/>
              <a:pPr algn="r"/>
              <a:t>30</a:t>
            </a:fld>
            <a:endParaRPr lang="en"/>
          </a:p>
        </p:txBody>
      </p:sp>
      <p:pic>
        <p:nvPicPr>
          <p:cNvPr id="9" name="Google Shape;651;p79">
            <a:extLst>
              <a:ext uri="{FF2B5EF4-FFF2-40B4-BE49-F238E27FC236}">
                <a16:creationId xmlns:a16="http://schemas.microsoft.com/office/drawing/2014/main" id="{0F2598E2-2864-287B-A6C2-9F6ECC61B7A9}"/>
              </a:ext>
            </a:extLst>
          </p:cNvPr>
          <p:cNvPicPr preferRelativeResize="0">
            <a:picLocks noChangeAspect="1"/>
          </p:cNvPicPr>
          <p:nvPr/>
        </p:nvPicPr>
        <p:blipFill>
          <a:blip r:embed="rId2">
            <a:alphaModFix/>
          </a:blip>
          <a:stretch>
            <a:fillRect/>
          </a:stretch>
        </p:blipFill>
        <p:spPr>
          <a:xfrm>
            <a:off x="2455287" y="2840463"/>
            <a:ext cx="1151631" cy="731788"/>
          </a:xfrm>
          <a:prstGeom prst="rect">
            <a:avLst/>
          </a:prstGeom>
          <a:noFill/>
          <a:ln w="6350" cap="flat" cmpd="sng">
            <a:solidFill>
              <a:srgbClr val="242424"/>
            </a:solidFill>
            <a:prstDash val="solid"/>
            <a:round/>
            <a:headEnd type="none" w="sm" len="sm"/>
            <a:tailEnd type="none" w="sm" len="sm"/>
          </a:ln>
        </p:spPr>
      </p:pic>
      <p:pic>
        <p:nvPicPr>
          <p:cNvPr id="10" name="Google Shape;652;p79">
            <a:extLst>
              <a:ext uri="{FF2B5EF4-FFF2-40B4-BE49-F238E27FC236}">
                <a16:creationId xmlns:a16="http://schemas.microsoft.com/office/drawing/2014/main" id="{C47D8BF9-0902-C5D2-A1DE-6560A1040593}"/>
              </a:ext>
            </a:extLst>
          </p:cNvPr>
          <p:cNvPicPr preferRelativeResize="0">
            <a:picLocks noChangeAspect="1"/>
          </p:cNvPicPr>
          <p:nvPr/>
        </p:nvPicPr>
        <p:blipFill>
          <a:blip r:embed="rId3">
            <a:alphaModFix/>
          </a:blip>
          <a:stretch>
            <a:fillRect/>
          </a:stretch>
        </p:blipFill>
        <p:spPr>
          <a:xfrm>
            <a:off x="3670042" y="2839232"/>
            <a:ext cx="1153498" cy="735195"/>
          </a:xfrm>
          <a:prstGeom prst="rect">
            <a:avLst/>
          </a:prstGeom>
          <a:noFill/>
          <a:ln w="6350" cap="flat" cmpd="sng">
            <a:solidFill>
              <a:srgbClr val="242424"/>
            </a:solidFill>
            <a:prstDash val="solid"/>
            <a:round/>
            <a:headEnd type="none" w="sm" len="sm"/>
            <a:tailEnd type="none" w="sm" len="sm"/>
          </a:ln>
        </p:spPr>
      </p:pic>
      <p:pic>
        <p:nvPicPr>
          <p:cNvPr id="11" name="Google Shape;661;p79">
            <a:extLst>
              <a:ext uri="{FF2B5EF4-FFF2-40B4-BE49-F238E27FC236}">
                <a16:creationId xmlns:a16="http://schemas.microsoft.com/office/drawing/2014/main" id="{02757A73-5CE4-08F4-DCE8-6E5137FE36D0}"/>
              </a:ext>
            </a:extLst>
          </p:cNvPr>
          <p:cNvPicPr preferRelativeResize="0">
            <a:picLocks noChangeAspect="1"/>
          </p:cNvPicPr>
          <p:nvPr/>
        </p:nvPicPr>
        <p:blipFill>
          <a:blip r:embed="rId4">
            <a:alphaModFix/>
          </a:blip>
          <a:stretch>
            <a:fillRect/>
          </a:stretch>
        </p:blipFill>
        <p:spPr>
          <a:xfrm>
            <a:off x="1240535" y="2838570"/>
            <a:ext cx="1151631" cy="735198"/>
          </a:xfrm>
          <a:prstGeom prst="rect">
            <a:avLst/>
          </a:prstGeom>
          <a:noFill/>
          <a:ln w="6350" cap="flat" cmpd="sng">
            <a:solidFill>
              <a:srgbClr val="242424"/>
            </a:solidFill>
            <a:prstDash val="solid"/>
            <a:round/>
            <a:headEnd type="none" w="sm" len="sm"/>
            <a:tailEnd type="none" w="sm" len="sm"/>
          </a:ln>
        </p:spPr>
      </p:pic>
      <p:sp>
        <p:nvSpPr>
          <p:cNvPr id="12" name="Google Shape;667;p79">
            <a:extLst>
              <a:ext uri="{FF2B5EF4-FFF2-40B4-BE49-F238E27FC236}">
                <a16:creationId xmlns:a16="http://schemas.microsoft.com/office/drawing/2014/main" id="{5CB55F2D-BF10-65FA-92A6-E2A3D2374FF3}"/>
              </a:ext>
            </a:extLst>
          </p:cNvPr>
          <p:cNvSpPr/>
          <p:nvPr/>
        </p:nvSpPr>
        <p:spPr>
          <a:xfrm>
            <a:off x="2324321" y="3135951"/>
            <a:ext cx="151965" cy="221885"/>
          </a:xfrm>
          <a:prstGeom prst="rightArrow">
            <a:avLst>
              <a:gd name="adj1" fmla="val 50000"/>
              <a:gd name="adj2" fmla="val 50000"/>
            </a:avLst>
          </a:prstGeom>
          <a:solidFill>
            <a:srgbClr val="000000"/>
          </a:solidFill>
          <a:ln w="6350">
            <a:solidFill>
              <a:schemeClr val="tx1"/>
            </a:solidFill>
          </a:ln>
        </p:spPr>
        <p:txBody>
          <a:bodyPr spcFirstLastPara="1" wrap="square" lIns="9475" tIns="9475" rIns="9475" bIns="9475" anchor="ctr" anchorCtr="0">
            <a:noAutofit/>
          </a:bodyPr>
          <a:lstStyle/>
          <a:p>
            <a:pPr marL="0" lvl="0" indent="0" algn="ctr" rtl="0">
              <a:spcBef>
                <a:spcPts val="0"/>
              </a:spcBef>
              <a:spcAft>
                <a:spcPts val="0"/>
              </a:spcAft>
              <a:buNone/>
            </a:pPr>
            <a:r>
              <a:rPr lang="en" sz="200">
                <a:solidFill>
                  <a:schemeClr val="lt1"/>
                </a:solidFill>
                <a:highlight>
                  <a:srgbClr val="000000"/>
                </a:highlight>
              </a:rPr>
              <a:t>scroll down</a:t>
            </a:r>
            <a:endParaRPr sz="200">
              <a:solidFill>
                <a:schemeClr val="lt1"/>
              </a:solidFill>
              <a:highlight>
                <a:srgbClr val="000000"/>
              </a:highlight>
            </a:endParaRPr>
          </a:p>
        </p:txBody>
      </p:sp>
      <p:sp>
        <p:nvSpPr>
          <p:cNvPr id="13" name="Google Shape;668;p79">
            <a:extLst>
              <a:ext uri="{FF2B5EF4-FFF2-40B4-BE49-F238E27FC236}">
                <a16:creationId xmlns:a16="http://schemas.microsoft.com/office/drawing/2014/main" id="{0DABBEDC-C578-C92B-47A7-2C9874C33865}"/>
              </a:ext>
            </a:extLst>
          </p:cNvPr>
          <p:cNvSpPr/>
          <p:nvPr/>
        </p:nvSpPr>
        <p:spPr>
          <a:xfrm>
            <a:off x="3539984" y="3135951"/>
            <a:ext cx="151965" cy="221885"/>
          </a:xfrm>
          <a:prstGeom prst="rightArrow">
            <a:avLst>
              <a:gd name="adj1" fmla="val 50000"/>
              <a:gd name="adj2" fmla="val 50000"/>
            </a:avLst>
          </a:prstGeom>
          <a:solidFill>
            <a:srgbClr val="000000"/>
          </a:solidFill>
          <a:ln w="6350">
            <a:solidFill>
              <a:schemeClr val="tx1"/>
            </a:solidFill>
          </a:ln>
        </p:spPr>
        <p:txBody>
          <a:bodyPr spcFirstLastPara="1" wrap="square" lIns="9475" tIns="9475" rIns="9475" bIns="9475" anchor="ctr" anchorCtr="0">
            <a:noAutofit/>
          </a:bodyPr>
          <a:lstStyle/>
          <a:p>
            <a:pPr marL="0" lvl="0" indent="0" algn="ctr" rtl="0">
              <a:spcBef>
                <a:spcPts val="0"/>
              </a:spcBef>
              <a:spcAft>
                <a:spcPts val="0"/>
              </a:spcAft>
              <a:buNone/>
            </a:pPr>
            <a:r>
              <a:rPr lang="en" sz="200">
                <a:solidFill>
                  <a:schemeClr val="lt1"/>
                </a:solidFill>
                <a:highlight>
                  <a:srgbClr val="000000"/>
                </a:highlight>
              </a:rPr>
              <a:t>scroll down</a:t>
            </a:r>
            <a:endParaRPr sz="200">
              <a:solidFill>
                <a:schemeClr val="lt1"/>
              </a:solidFill>
              <a:highlight>
                <a:srgbClr val="000000"/>
              </a:highlight>
            </a:endParaRPr>
          </a:p>
        </p:txBody>
      </p:sp>
    </p:spTree>
    <p:extLst>
      <p:ext uri="{BB962C8B-B14F-4D97-AF65-F5344CB8AC3E}">
        <p14:creationId xmlns:p14="http://schemas.microsoft.com/office/powerpoint/2010/main" val="1749859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9AAF-4FD3-60C0-BD2C-48149B76ACBC}"/>
              </a:ext>
            </a:extLst>
          </p:cNvPr>
          <p:cNvSpPr>
            <a:spLocks noGrp="1"/>
          </p:cNvSpPr>
          <p:nvPr>
            <p:ph type="title"/>
          </p:nvPr>
        </p:nvSpPr>
        <p:spPr/>
        <p:txBody>
          <a:bodyPr/>
          <a:lstStyle/>
          <a:p>
            <a:r>
              <a:rPr lang="en-US" dirty="0"/>
              <a:t>Crowdsourcing as a Restricted Test Bed</a:t>
            </a:r>
          </a:p>
        </p:txBody>
      </p:sp>
      <p:sp>
        <p:nvSpPr>
          <p:cNvPr id="3" name="Content Placeholder 2">
            <a:extLst>
              <a:ext uri="{FF2B5EF4-FFF2-40B4-BE49-F238E27FC236}">
                <a16:creationId xmlns:a16="http://schemas.microsoft.com/office/drawing/2014/main" id="{652A477E-9E3C-98A0-9D2A-629B40151665}"/>
              </a:ext>
            </a:extLst>
          </p:cNvPr>
          <p:cNvSpPr>
            <a:spLocks noGrp="1"/>
          </p:cNvSpPr>
          <p:nvPr>
            <p:ph idx="1"/>
          </p:nvPr>
        </p:nvSpPr>
        <p:spPr>
          <a:xfrm>
            <a:off x="838200" y="1514475"/>
            <a:ext cx="11109960" cy="4662488"/>
          </a:xfrm>
        </p:spPr>
        <p:txBody>
          <a:bodyPr/>
          <a:lstStyle/>
          <a:p>
            <a:r>
              <a:rPr lang="en" sz="2800" dirty="0" err="1"/>
              <a:t>Crowdworkers</a:t>
            </a:r>
            <a:r>
              <a:rPr lang="en" sz="2800" dirty="0"/>
              <a:t> solve thousands of tasks in interaction with M</a:t>
            </a:r>
            <a:r>
              <a:rPr lang="en-US" sz="2800" dirty="0"/>
              <a:t>t</a:t>
            </a:r>
            <a:r>
              <a:rPr lang="en" sz="2800" dirty="0" err="1"/>
              <a:t>urk</a:t>
            </a:r>
            <a:r>
              <a:rPr lang="en" sz="2800" dirty="0"/>
              <a:t>. </a:t>
            </a:r>
          </a:p>
          <a:p>
            <a:pPr lvl="1"/>
            <a:r>
              <a:rPr lang="en" dirty="0"/>
              <a:t>Can self-supervised models emulate this process? </a:t>
            </a:r>
          </a:p>
          <a:p>
            <a:endParaRPr lang="en" dirty="0"/>
          </a:p>
          <a:p>
            <a:r>
              <a:rPr lang="en" dirty="0"/>
              <a:t>A </a:t>
            </a:r>
            <a:r>
              <a:rPr lang="en" dirty="0">
                <a:solidFill>
                  <a:srgbClr val="00B050"/>
                </a:solidFill>
              </a:rPr>
              <a:t>rich</a:t>
            </a:r>
            <a:r>
              <a:rPr lang="en" dirty="0"/>
              <a:t> domain because: </a:t>
            </a:r>
          </a:p>
          <a:p>
            <a:pPr lvl="1"/>
            <a:r>
              <a:rPr lang="en" dirty="0"/>
              <a:t>A rich space of tasks </a:t>
            </a:r>
          </a:p>
          <a:p>
            <a:pPr lvl="1"/>
            <a:r>
              <a:rPr lang="en" dirty="0"/>
              <a:t>Multi-modal signals </a:t>
            </a:r>
          </a:p>
          <a:p>
            <a:pPr lvl="2"/>
            <a:r>
              <a:rPr lang="en" dirty="0"/>
              <a:t>Text, vision, audio, etc.</a:t>
            </a:r>
          </a:p>
          <a:p>
            <a:pPr lvl="1"/>
            <a:r>
              <a:rPr lang="en" dirty="0"/>
              <a:t>Multi-step interaction </a:t>
            </a:r>
          </a:p>
          <a:p>
            <a:pPr lvl="1"/>
            <a:endParaRPr lang="en" dirty="0"/>
          </a:p>
          <a:p>
            <a:r>
              <a:rPr lang="en" dirty="0"/>
              <a:t>Free natural data! </a:t>
            </a:r>
          </a:p>
          <a:p>
            <a:endParaRPr lang="en" dirty="0"/>
          </a:p>
          <a:p>
            <a:endParaRPr lang="en-US" dirty="0"/>
          </a:p>
        </p:txBody>
      </p:sp>
      <p:sp>
        <p:nvSpPr>
          <p:cNvPr id="4" name="Slide Number Placeholder 3">
            <a:extLst>
              <a:ext uri="{FF2B5EF4-FFF2-40B4-BE49-F238E27FC236}">
                <a16:creationId xmlns:a16="http://schemas.microsoft.com/office/drawing/2014/main" id="{7C0A11C8-14C1-76ED-12EA-C3AAEEA9277C}"/>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dirty="0"/>
          </a:p>
        </p:txBody>
      </p:sp>
      <p:pic>
        <p:nvPicPr>
          <p:cNvPr id="14" name="Google Shape;107;p15">
            <a:extLst>
              <a:ext uri="{FF2B5EF4-FFF2-40B4-BE49-F238E27FC236}">
                <a16:creationId xmlns:a16="http://schemas.microsoft.com/office/drawing/2014/main" id="{0D5A1466-2C77-60B0-0EA1-2126BB67934C}"/>
              </a:ext>
            </a:extLst>
          </p:cNvPr>
          <p:cNvPicPr preferRelativeResize="0">
            <a:picLocks noChangeAspect="1"/>
          </p:cNvPicPr>
          <p:nvPr/>
        </p:nvPicPr>
        <p:blipFill>
          <a:blip r:embed="rId3">
            <a:alphaModFix/>
          </a:blip>
          <a:stretch>
            <a:fillRect/>
          </a:stretch>
        </p:blipFill>
        <p:spPr>
          <a:xfrm>
            <a:off x="4987636" y="2613064"/>
            <a:ext cx="9154245" cy="7731046"/>
          </a:xfrm>
          <a:prstGeom prst="rect">
            <a:avLst/>
          </a:prstGeom>
          <a:noFill/>
          <a:ln>
            <a:noFill/>
          </a:ln>
          <a:effectLst>
            <a:outerShdw blurRad="50800" dist="38100" dir="16200000" rotWithShape="0">
              <a:prstClr val="black">
                <a:alpha val="40000"/>
              </a:prstClr>
            </a:outerShdw>
          </a:effectLst>
        </p:spPr>
      </p:pic>
    </p:spTree>
    <p:extLst>
      <p:ext uri="{BB962C8B-B14F-4D97-AF65-F5344CB8AC3E}">
        <p14:creationId xmlns:p14="http://schemas.microsoft.com/office/powerpoint/2010/main" val="2746439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9AAF-4FD3-60C0-BD2C-48149B76ACBC}"/>
              </a:ext>
            </a:extLst>
          </p:cNvPr>
          <p:cNvSpPr>
            <a:spLocks noGrp="1"/>
          </p:cNvSpPr>
          <p:nvPr>
            <p:ph type="title"/>
          </p:nvPr>
        </p:nvSpPr>
        <p:spPr/>
        <p:txBody>
          <a:bodyPr/>
          <a:lstStyle/>
          <a:p>
            <a:r>
              <a:rPr lang="en-US" dirty="0"/>
              <a:t>Crowdsourcing as a Restricted Test Bed</a:t>
            </a:r>
          </a:p>
        </p:txBody>
      </p:sp>
      <p:sp>
        <p:nvSpPr>
          <p:cNvPr id="3" name="Content Placeholder 2">
            <a:extLst>
              <a:ext uri="{FF2B5EF4-FFF2-40B4-BE49-F238E27FC236}">
                <a16:creationId xmlns:a16="http://schemas.microsoft.com/office/drawing/2014/main" id="{652A477E-9E3C-98A0-9D2A-629B40151665}"/>
              </a:ext>
            </a:extLst>
          </p:cNvPr>
          <p:cNvSpPr>
            <a:spLocks noGrp="1"/>
          </p:cNvSpPr>
          <p:nvPr>
            <p:ph idx="1"/>
          </p:nvPr>
        </p:nvSpPr>
        <p:spPr>
          <a:xfrm>
            <a:off x="838200" y="1514475"/>
            <a:ext cx="11109960" cy="4662488"/>
          </a:xfrm>
        </p:spPr>
        <p:txBody>
          <a:bodyPr/>
          <a:lstStyle/>
          <a:p>
            <a:r>
              <a:rPr lang="en" sz="2800" dirty="0" err="1"/>
              <a:t>Crowdworkers</a:t>
            </a:r>
            <a:r>
              <a:rPr lang="en" sz="2800" dirty="0"/>
              <a:t> solve thousands of tasks in interaction with M</a:t>
            </a:r>
            <a:r>
              <a:rPr lang="en-US" sz="2800" dirty="0"/>
              <a:t>t</a:t>
            </a:r>
            <a:r>
              <a:rPr lang="en" sz="2800" dirty="0" err="1"/>
              <a:t>urk</a:t>
            </a:r>
            <a:r>
              <a:rPr lang="en" sz="2800" dirty="0"/>
              <a:t>. </a:t>
            </a:r>
          </a:p>
          <a:p>
            <a:r>
              <a:rPr lang="en" dirty="0"/>
              <a:t>Can self-supervised models emulate this process? </a:t>
            </a:r>
          </a:p>
          <a:p>
            <a:endParaRPr lang="en" dirty="0"/>
          </a:p>
          <a:p>
            <a:r>
              <a:rPr lang="en" dirty="0"/>
              <a:t>Restricted because it has: </a:t>
            </a:r>
          </a:p>
          <a:p>
            <a:pPr lvl="1"/>
            <a:r>
              <a:rPr lang="en-US" dirty="0"/>
              <a:t>Restricted goals</a:t>
            </a:r>
          </a:p>
          <a:p>
            <a:pPr lvl="1"/>
            <a:r>
              <a:rPr lang="en" dirty="0"/>
              <a:t>Less interactions </a:t>
            </a:r>
          </a:p>
          <a:p>
            <a:pPr lvl="1"/>
            <a:r>
              <a:rPr lang="en" dirty="0"/>
              <a:t>No much curiosity-driven exploration </a:t>
            </a:r>
            <a:endParaRPr lang="en" sz="2800" dirty="0"/>
          </a:p>
          <a:p>
            <a:endParaRPr lang="en" sz="2800" dirty="0"/>
          </a:p>
          <a:p>
            <a:endParaRPr lang="en" dirty="0"/>
          </a:p>
          <a:p>
            <a:endParaRPr lang="en" dirty="0"/>
          </a:p>
          <a:p>
            <a:endParaRPr lang="en" dirty="0"/>
          </a:p>
          <a:p>
            <a:endParaRPr lang="en-US" dirty="0"/>
          </a:p>
        </p:txBody>
      </p:sp>
      <p:sp>
        <p:nvSpPr>
          <p:cNvPr id="4" name="Slide Number Placeholder 3">
            <a:extLst>
              <a:ext uri="{FF2B5EF4-FFF2-40B4-BE49-F238E27FC236}">
                <a16:creationId xmlns:a16="http://schemas.microsoft.com/office/drawing/2014/main" id="{7C0A11C8-14C1-76ED-12EA-C3AAEEA9277C}"/>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
        <p:nvSpPr>
          <p:cNvPr id="6" name="Google Shape;92;p14">
            <a:extLst>
              <a:ext uri="{FF2B5EF4-FFF2-40B4-BE49-F238E27FC236}">
                <a16:creationId xmlns:a16="http://schemas.microsoft.com/office/drawing/2014/main" id="{B254CC25-39F7-4D16-223E-3849F7935AFE}"/>
              </a:ext>
            </a:extLst>
          </p:cNvPr>
          <p:cNvSpPr/>
          <p:nvPr/>
        </p:nvSpPr>
        <p:spPr>
          <a:xfrm>
            <a:off x="7211867" y="4780500"/>
            <a:ext cx="1200400" cy="101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2200" tIns="122200" rIns="122200" bIns="122200" anchor="t" anchorCtr="0">
            <a:noAutofit/>
          </a:bodyPr>
          <a:lstStyle/>
          <a:p>
            <a:pPr algn="ctr">
              <a:spcBef>
                <a:spcPts val="0"/>
              </a:spcBef>
              <a:spcAft>
                <a:spcPts val="0"/>
              </a:spcAft>
            </a:pPr>
            <a:r>
              <a:rPr lang="en" sz="6533" dirty="0"/>
              <a:t>🤖</a:t>
            </a:r>
            <a:endParaRPr sz="5600" dirty="0"/>
          </a:p>
        </p:txBody>
      </p:sp>
      <p:pic>
        <p:nvPicPr>
          <p:cNvPr id="7" name="Google Shape;93;p14">
            <a:extLst>
              <a:ext uri="{FF2B5EF4-FFF2-40B4-BE49-F238E27FC236}">
                <a16:creationId xmlns:a16="http://schemas.microsoft.com/office/drawing/2014/main" id="{8B4C6866-40A1-8EA4-2218-50CC2DFDECA8}"/>
              </a:ext>
            </a:extLst>
          </p:cNvPr>
          <p:cNvPicPr preferRelativeResize="0"/>
          <p:nvPr/>
        </p:nvPicPr>
        <p:blipFill rotWithShape="1">
          <a:blip r:embed="rId3">
            <a:alphaModFix/>
          </a:blip>
          <a:srcRect l="82619" t="21595" r="1388" b="59651"/>
          <a:stretch/>
        </p:blipFill>
        <p:spPr>
          <a:xfrm>
            <a:off x="10210267" y="4780500"/>
            <a:ext cx="1104535" cy="1018800"/>
          </a:xfrm>
          <a:prstGeom prst="rect">
            <a:avLst/>
          </a:prstGeom>
          <a:noFill/>
          <a:ln>
            <a:noFill/>
          </a:ln>
        </p:spPr>
      </p:pic>
      <p:cxnSp>
        <p:nvCxnSpPr>
          <p:cNvPr id="12" name="Google Shape;94;p14">
            <a:extLst>
              <a:ext uri="{FF2B5EF4-FFF2-40B4-BE49-F238E27FC236}">
                <a16:creationId xmlns:a16="http://schemas.microsoft.com/office/drawing/2014/main" id="{31BBE6BF-BDA1-C014-3428-C9D33C8C2DAB}"/>
              </a:ext>
            </a:extLst>
          </p:cNvPr>
          <p:cNvCxnSpPr>
            <a:stCxn id="6" idx="0"/>
            <a:endCxn id="7" idx="0"/>
          </p:cNvCxnSpPr>
          <p:nvPr/>
        </p:nvCxnSpPr>
        <p:spPr>
          <a:xfrm rot="-5400000" flipH="1">
            <a:off x="9286867" y="3305700"/>
            <a:ext cx="800" cy="2950400"/>
          </a:xfrm>
          <a:prstGeom prst="curvedConnector3">
            <a:avLst>
              <a:gd name="adj1" fmla="val -96316653"/>
            </a:avLst>
          </a:prstGeom>
          <a:noFill/>
          <a:ln w="28575" cap="flat" cmpd="sng">
            <a:solidFill>
              <a:schemeClr val="dk2"/>
            </a:solidFill>
            <a:prstDash val="solid"/>
            <a:round/>
            <a:headEnd type="none" w="med" len="med"/>
            <a:tailEnd type="stealth" w="med" len="med"/>
          </a:ln>
        </p:spPr>
      </p:cxnSp>
      <p:cxnSp>
        <p:nvCxnSpPr>
          <p:cNvPr id="13" name="Google Shape;95;p14">
            <a:extLst>
              <a:ext uri="{FF2B5EF4-FFF2-40B4-BE49-F238E27FC236}">
                <a16:creationId xmlns:a16="http://schemas.microsoft.com/office/drawing/2014/main" id="{E7C253F6-D5AA-8643-D75A-8F9D48F00A0F}"/>
              </a:ext>
            </a:extLst>
          </p:cNvPr>
          <p:cNvCxnSpPr>
            <a:stCxn id="7" idx="2"/>
            <a:endCxn id="6" idx="2"/>
          </p:cNvCxnSpPr>
          <p:nvPr/>
        </p:nvCxnSpPr>
        <p:spPr>
          <a:xfrm rot="5400000">
            <a:off x="9286933" y="4324500"/>
            <a:ext cx="800" cy="2950400"/>
          </a:xfrm>
          <a:prstGeom prst="curvedConnector3">
            <a:avLst>
              <a:gd name="adj1" fmla="val 92079107"/>
            </a:avLst>
          </a:prstGeom>
          <a:noFill/>
          <a:ln w="28575" cap="flat" cmpd="sng">
            <a:solidFill>
              <a:schemeClr val="dk2"/>
            </a:solidFill>
            <a:prstDash val="solid"/>
            <a:round/>
            <a:headEnd type="none" w="med" len="med"/>
            <a:tailEnd type="stealth" w="med" len="med"/>
          </a:ln>
        </p:spPr>
      </p:cxnSp>
      <p:pic>
        <p:nvPicPr>
          <p:cNvPr id="14" name="Google Shape;107;p15">
            <a:extLst>
              <a:ext uri="{FF2B5EF4-FFF2-40B4-BE49-F238E27FC236}">
                <a16:creationId xmlns:a16="http://schemas.microsoft.com/office/drawing/2014/main" id="{0D5A1466-2C77-60B0-0EA1-2126BB67934C}"/>
              </a:ext>
            </a:extLst>
          </p:cNvPr>
          <p:cNvPicPr preferRelativeResize="0"/>
          <p:nvPr/>
        </p:nvPicPr>
        <p:blipFill>
          <a:blip r:embed="rId4">
            <a:alphaModFix/>
          </a:blip>
          <a:stretch>
            <a:fillRect/>
          </a:stretch>
        </p:blipFill>
        <p:spPr>
          <a:xfrm>
            <a:off x="5765317" y="2594253"/>
            <a:ext cx="6005067" cy="5071467"/>
          </a:xfrm>
          <a:prstGeom prst="rect">
            <a:avLst/>
          </a:prstGeom>
          <a:noFill/>
          <a:ln>
            <a:noFill/>
          </a:ln>
          <a:effectLst>
            <a:outerShdw blurRad="50800" dist="38100" dir="16200000" rotWithShape="0">
              <a:prstClr val="black">
                <a:alpha val="40000"/>
              </a:prstClr>
            </a:outerShdw>
          </a:effectLst>
        </p:spPr>
      </p:pic>
    </p:spTree>
    <p:extLst>
      <p:ext uri="{BB962C8B-B14F-4D97-AF65-F5344CB8AC3E}">
        <p14:creationId xmlns:p14="http://schemas.microsoft.com/office/powerpoint/2010/main" val="1102362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9AAF-4FD3-60C0-BD2C-48149B76ACBC}"/>
              </a:ext>
            </a:extLst>
          </p:cNvPr>
          <p:cNvSpPr>
            <a:spLocks noGrp="1"/>
          </p:cNvSpPr>
          <p:nvPr>
            <p:ph type="title"/>
          </p:nvPr>
        </p:nvSpPr>
        <p:spPr/>
        <p:txBody>
          <a:bodyPr/>
          <a:lstStyle/>
          <a:p>
            <a:r>
              <a:rPr lang="en-US" dirty="0"/>
              <a:t>Crowdsourcing as a Restricted Test Bed</a:t>
            </a:r>
          </a:p>
        </p:txBody>
      </p:sp>
      <p:sp>
        <p:nvSpPr>
          <p:cNvPr id="3" name="Content Placeholder 2">
            <a:extLst>
              <a:ext uri="{FF2B5EF4-FFF2-40B4-BE49-F238E27FC236}">
                <a16:creationId xmlns:a16="http://schemas.microsoft.com/office/drawing/2014/main" id="{652A477E-9E3C-98A0-9D2A-629B40151665}"/>
              </a:ext>
            </a:extLst>
          </p:cNvPr>
          <p:cNvSpPr>
            <a:spLocks noGrp="1"/>
          </p:cNvSpPr>
          <p:nvPr>
            <p:ph idx="1"/>
          </p:nvPr>
        </p:nvSpPr>
        <p:spPr>
          <a:xfrm>
            <a:off x="838200" y="1514475"/>
            <a:ext cx="11109960" cy="4662488"/>
          </a:xfrm>
        </p:spPr>
        <p:txBody>
          <a:bodyPr/>
          <a:lstStyle/>
          <a:p>
            <a:r>
              <a:rPr lang="en" sz="2800" dirty="0" err="1"/>
              <a:t>Crowdworkers</a:t>
            </a:r>
            <a:r>
              <a:rPr lang="en" sz="2800" dirty="0"/>
              <a:t> solve thousands of tasks in interaction with M</a:t>
            </a:r>
            <a:r>
              <a:rPr lang="en-US" sz="2800" dirty="0"/>
              <a:t>t</a:t>
            </a:r>
            <a:r>
              <a:rPr lang="en" sz="2800" dirty="0" err="1"/>
              <a:t>urk</a:t>
            </a:r>
            <a:r>
              <a:rPr lang="en" sz="2800" dirty="0"/>
              <a:t>. </a:t>
            </a:r>
          </a:p>
          <a:p>
            <a:r>
              <a:rPr lang="en" dirty="0"/>
              <a:t>Can self-supervised models emulate this process? </a:t>
            </a:r>
          </a:p>
          <a:p>
            <a:endParaRPr lang="en" dirty="0"/>
          </a:p>
          <a:p>
            <a:r>
              <a:rPr lang="en" dirty="0"/>
              <a:t>Rich because: </a:t>
            </a:r>
          </a:p>
          <a:p>
            <a:pPr lvl="1"/>
            <a:r>
              <a:rPr lang="en" dirty="0"/>
              <a:t>A rich space of tasks </a:t>
            </a:r>
          </a:p>
          <a:p>
            <a:pPr lvl="1"/>
            <a:r>
              <a:rPr lang="en" dirty="0"/>
              <a:t>Multi-modal signals (text, vision, audio, etc.)</a:t>
            </a:r>
          </a:p>
          <a:p>
            <a:pPr lvl="1"/>
            <a:r>
              <a:rPr lang="en" dirty="0"/>
              <a:t>Multi-step interaction </a:t>
            </a:r>
          </a:p>
          <a:p>
            <a:endParaRPr lang="en" dirty="0"/>
          </a:p>
          <a:p>
            <a:r>
              <a:rPr lang="en" dirty="0"/>
              <a:t>Restricted because it has: </a:t>
            </a:r>
          </a:p>
          <a:p>
            <a:pPr lvl="1"/>
            <a:r>
              <a:rPr lang="en-US" dirty="0"/>
              <a:t>Restricted goals</a:t>
            </a:r>
          </a:p>
          <a:p>
            <a:pPr lvl="1"/>
            <a:r>
              <a:rPr lang="en" dirty="0"/>
              <a:t>Less interactions </a:t>
            </a:r>
          </a:p>
          <a:p>
            <a:pPr lvl="1"/>
            <a:r>
              <a:rPr lang="en" dirty="0"/>
              <a:t>No much curiosity-driven exploration </a:t>
            </a:r>
          </a:p>
          <a:p>
            <a:endParaRPr lang="en" dirty="0"/>
          </a:p>
          <a:p>
            <a:endParaRPr lang="en" sz="2800" dirty="0"/>
          </a:p>
          <a:p>
            <a:endParaRPr lang="en" sz="2800" dirty="0"/>
          </a:p>
          <a:p>
            <a:endParaRPr lang="en" sz="2800" dirty="0"/>
          </a:p>
          <a:p>
            <a:endParaRPr lang="en" dirty="0"/>
          </a:p>
          <a:p>
            <a:endParaRPr lang="en" dirty="0"/>
          </a:p>
          <a:p>
            <a:endParaRPr lang="en" dirty="0"/>
          </a:p>
          <a:p>
            <a:endParaRPr lang="en-US" dirty="0"/>
          </a:p>
        </p:txBody>
      </p:sp>
      <p:sp>
        <p:nvSpPr>
          <p:cNvPr id="4" name="Slide Number Placeholder 3">
            <a:extLst>
              <a:ext uri="{FF2B5EF4-FFF2-40B4-BE49-F238E27FC236}">
                <a16:creationId xmlns:a16="http://schemas.microsoft.com/office/drawing/2014/main" id="{7C0A11C8-14C1-76ED-12EA-C3AAEEA9277C}"/>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dirty="0"/>
          </a:p>
        </p:txBody>
      </p:sp>
      <p:sp>
        <p:nvSpPr>
          <p:cNvPr id="8" name="Google Shape;92;p14">
            <a:extLst>
              <a:ext uri="{FF2B5EF4-FFF2-40B4-BE49-F238E27FC236}">
                <a16:creationId xmlns:a16="http://schemas.microsoft.com/office/drawing/2014/main" id="{1C8296DA-B056-080A-2957-A087B2D14282}"/>
              </a:ext>
            </a:extLst>
          </p:cNvPr>
          <p:cNvSpPr/>
          <p:nvPr/>
        </p:nvSpPr>
        <p:spPr>
          <a:xfrm>
            <a:off x="7211867" y="4780500"/>
            <a:ext cx="1200400" cy="101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2200" tIns="122200" rIns="122200" bIns="122200" anchor="t" anchorCtr="0">
            <a:noAutofit/>
          </a:bodyPr>
          <a:lstStyle/>
          <a:p>
            <a:pPr algn="ctr">
              <a:spcBef>
                <a:spcPts val="0"/>
              </a:spcBef>
              <a:spcAft>
                <a:spcPts val="0"/>
              </a:spcAft>
            </a:pPr>
            <a:r>
              <a:rPr lang="en" sz="6533" dirty="0"/>
              <a:t>🤖</a:t>
            </a:r>
            <a:endParaRPr sz="5600" dirty="0"/>
          </a:p>
        </p:txBody>
      </p:sp>
      <p:pic>
        <p:nvPicPr>
          <p:cNvPr id="9" name="Google Shape;93;p14">
            <a:extLst>
              <a:ext uri="{FF2B5EF4-FFF2-40B4-BE49-F238E27FC236}">
                <a16:creationId xmlns:a16="http://schemas.microsoft.com/office/drawing/2014/main" id="{D1571A47-EAD5-79BF-FF2E-1838AEC5B1E8}"/>
              </a:ext>
            </a:extLst>
          </p:cNvPr>
          <p:cNvPicPr preferRelativeResize="0"/>
          <p:nvPr/>
        </p:nvPicPr>
        <p:blipFill rotWithShape="1">
          <a:blip r:embed="rId2">
            <a:alphaModFix/>
          </a:blip>
          <a:srcRect l="82619" t="21595" r="1388" b="59651"/>
          <a:stretch/>
        </p:blipFill>
        <p:spPr>
          <a:xfrm>
            <a:off x="10210267" y="4780500"/>
            <a:ext cx="1104535" cy="1018800"/>
          </a:xfrm>
          <a:prstGeom prst="rect">
            <a:avLst/>
          </a:prstGeom>
          <a:noFill/>
          <a:ln>
            <a:noFill/>
          </a:ln>
        </p:spPr>
      </p:pic>
      <p:cxnSp>
        <p:nvCxnSpPr>
          <p:cNvPr id="10" name="Google Shape;94;p14">
            <a:extLst>
              <a:ext uri="{FF2B5EF4-FFF2-40B4-BE49-F238E27FC236}">
                <a16:creationId xmlns:a16="http://schemas.microsoft.com/office/drawing/2014/main" id="{90972246-712A-1E27-101E-E23C5437FC6B}"/>
              </a:ext>
            </a:extLst>
          </p:cNvPr>
          <p:cNvCxnSpPr>
            <a:stCxn id="8" idx="0"/>
            <a:endCxn id="9" idx="0"/>
          </p:cNvCxnSpPr>
          <p:nvPr/>
        </p:nvCxnSpPr>
        <p:spPr>
          <a:xfrm rot="-5400000" flipH="1">
            <a:off x="9286867" y="3305700"/>
            <a:ext cx="800" cy="2950400"/>
          </a:xfrm>
          <a:prstGeom prst="curvedConnector3">
            <a:avLst>
              <a:gd name="adj1" fmla="val -96316653"/>
            </a:avLst>
          </a:prstGeom>
          <a:noFill/>
          <a:ln w="28575" cap="flat" cmpd="sng">
            <a:solidFill>
              <a:schemeClr val="dk2"/>
            </a:solidFill>
            <a:prstDash val="solid"/>
            <a:round/>
            <a:headEnd type="none" w="med" len="med"/>
            <a:tailEnd type="stealth" w="med" len="med"/>
          </a:ln>
        </p:spPr>
      </p:cxnSp>
      <p:cxnSp>
        <p:nvCxnSpPr>
          <p:cNvPr id="11" name="Google Shape;95;p14">
            <a:extLst>
              <a:ext uri="{FF2B5EF4-FFF2-40B4-BE49-F238E27FC236}">
                <a16:creationId xmlns:a16="http://schemas.microsoft.com/office/drawing/2014/main" id="{12562F00-6939-22AD-2154-9FED3E75D5A0}"/>
              </a:ext>
            </a:extLst>
          </p:cNvPr>
          <p:cNvCxnSpPr>
            <a:stCxn id="9" idx="2"/>
            <a:endCxn id="8" idx="2"/>
          </p:cNvCxnSpPr>
          <p:nvPr/>
        </p:nvCxnSpPr>
        <p:spPr>
          <a:xfrm rot="5400000">
            <a:off x="9286933" y="4324500"/>
            <a:ext cx="800" cy="2950400"/>
          </a:xfrm>
          <a:prstGeom prst="curvedConnector3">
            <a:avLst>
              <a:gd name="adj1" fmla="val 92079107"/>
            </a:avLst>
          </a:prstGeom>
          <a:noFill/>
          <a:ln w="2857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1649018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1" title="demo.wmv">
            <a:hlinkClick r:id="rId3"/>
          </p:cNvPr>
          <p:cNvPicPr preferRelativeResize="0"/>
          <p:nvPr/>
        </p:nvPicPr>
        <p:blipFill>
          <a:blip r:embed="rId4">
            <a:alphaModFix/>
          </a:blip>
          <a:stretch>
            <a:fillRect/>
          </a:stretch>
        </p:blipFill>
        <p:spPr>
          <a:xfrm>
            <a:off x="1543767" y="1676234"/>
            <a:ext cx="9104467" cy="4836735"/>
          </a:xfrm>
          <a:prstGeom prst="rect">
            <a:avLst/>
          </a:prstGeom>
          <a:noFill/>
          <a:ln>
            <a:noFill/>
          </a:ln>
        </p:spPr>
      </p:pic>
      <p:sp>
        <p:nvSpPr>
          <p:cNvPr id="222" name="Google Shape;222;p31"/>
          <p:cNvSpPr txBox="1">
            <a:spLocks noGrp="1"/>
          </p:cNvSpPr>
          <p:nvPr>
            <p:ph type="title"/>
          </p:nvPr>
        </p:nvSpPr>
        <p:spPr>
          <a:xfrm>
            <a:off x="415600" y="546667"/>
            <a:ext cx="11677600" cy="8104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Demo: Evaluation Framework with “Gold” Labels </a:t>
            </a:r>
            <a:endParaRPr/>
          </a:p>
        </p:txBody>
      </p:sp>
    </p:spTree>
    <p:extLst>
      <p:ext uri="{BB962C8B-B14F-4D97-AF65-F5344CB8AC3E}">
        <p14:creationId xmlns:p14="http://schemas.microsoft.com/office/powerpoint/2010/main" val="34069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9AAF-4FD3-60C0-BD2C-48149B76ACBC}"/>
              </a:ext>
            </a:extLst>
          </p:cNvPr>
          <p:cNvSpPr>
            <a:spLocks noGrp="1"/>
          </p:cNvSpPr>
          <p:nvPr>
            <p:ph type="title"/>
          </p:nvPr>
        </p:nvSpPr>
        <p:spPr/>
        <p:txBody>
          <a:bodyPr/>
          <a:lstStyle/>
          <a:p>
            <a:r>
              <a:rPr lang="en-US" dirty="0"/>
              <a:t>Crowdsourcing as a test bed for web agents</a:t>
            </a:r>
          </a:p>
        </p:txBody>
      </p:sp>
      <p:sp>
        <p:nvSpPr>
          <p:cNvPr id="3" name="Content Placeholder 2">
            <a:extLst>
              <a:ext uri="{FF2B5EF4-FFF2-40B4-BE49-F238E27FC236}">
                <a16:creationId xmlns:a16="http://schemas.microsoft.com/office/drawing/2014/main" id="{341D6B65-1E8A-A8AE-C882-A631618E511D}"/>
              </a:ext>
            </a:extLst>
          </p:cNvPr>
          <p:cNvSpPr>
            <a:spLocks noGrp="1"/>
          </p:cNvSpPr>
          <p:nvPr>
            <p:ph idx="1"/>
          </p:nvPr>
        </p:nvSpPr>
        <p:spPr>
          <a:xfrm>
            <a:off x="838200" y="1514475"/>
            <a:ext cx="11049000" cy="4662488"/>
          </a:xfrm>
        </p:spPr>
        <p:txBody>
          <a:bodyPr/>
          <a:lstStyle/>
          <a:p>
            <a:r>
              <a:rPr lang="en" dirty="0"/>
              <a:t>A </a:t>
            </a:r>
            <a:r>
              <a:rPr lang="en" dirty="0">
                <a:solidFill>
                  <a:srgbClr val="00B050"/>
                </a:solidFill>
              </a:rPr>
              <a:t>rich</a:t>
            </a:r>
            <a:r>
              <a:rPr lang="en" dirty="0"/>
              <a:t> domain because: </a:t>
            </a:r>
          </a:p>
          <a:p>
            <a:pPr lvl="1"/>
            <a:r>
              <a:rPr lang="en" dirty="0"/>
              <a:t>A rich space of tasks that are </a:t>
            </a:r>
            <a:r>
              <a:rPr lang="en-US" dirty="0"/>
              <a:t>difficult to automate</a:t>
            </a:r>
            <a:endParaRPr lang="en" dirty="0"/>
          </a:p>
          <a:p>
            <a:pPr lvl="1"/>
            <a:r>
              <a:rPr lang="en" dirty="0"/>
              <a:t>Multi-modal signals — text, vision, audio, etc.</a:t>
            </a:r>
          </a:p>
          <a:p>
            <a:pPr lvl="1"/>
            <a:r>
              <a:rPr lang="en" dirty="0"/>
              <a:t>Multi-step interaction </a:t>
            </a:r>
          </a:p>
          <a:p>
            <a:endParaRPr lang="en-US" dirty="0"/>
          </a:p>
          <a:p>
            <a:r>
              <a:rPr lang="en" dirty="0"/>
              <a:t>Can LLMs/VLMs emulate this process? </a:t>
            </a:r>
            <a:endParaRPr lang="en-US" dirty="0"/>
          </a:p>
          <a:p>
            <a:endParaRPr lang="en-US" dirty="0"/>
          </a:p>
          <a:p>
            <a:r>
              <a:rPr lang="en" sz="2800" dirty="0" err="1"/>
              <a:t>Crowdworkers</a:t>
            </a:r>
            <a:r>
              <a:rPr lang="en" sz="2800" dirty="0"/>
              <a:t> solve thousands of tasks in interaction with M</a:t>
            </a:r>
            <a:r>
              <a:rPr lang="en-US" sz="2800" dirty="0"/>
              <a:t>t</a:t>
            </a:r>
            <a:r>
              <a:rPr lang="en" sz="2800" dirty="0" err="1"/>
              <a:t>urk</a:t>
            </a:r>
            <a:r>
              <a:rPr lang="en" sz="2800" dirty="0"/>
              <a:t>. </a:t>
            </a:r>
          </a:p>
          <a:p>
            <a:pPr lvl="1"/>
            <a:r>
              <a:rPr lang="en" dirty="0"/>
              <a:t>Free natural data! </a:t>
            </a:r>
          </a:p>
          <a:p>
            <a:endParaRPr lang="en" sz="2800"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C0A11C8-14C1-76ED-12EA-C3AAEEA9277C}"/>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spTree>
    <p:extLst>
      <p:ext uri="{BB962C8B-B14F-4D97-AF65-F5344CB8AC3E}">
        <p14:creationId xmlns:p14="http://schemas.microsoft.com/office/powerpoint/2010/main" val="400622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8038D-670E-1B08-DB72-5D324EF0A2A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680BF67-0ED4-5205-0E62-A75BF46A4C88}"/>
              </a:ext>
            </a:extLst>
          </p:cNvPr>
          <p:cNvSpPr>
            <a:spLocks noGrp="1"/>
          </p:cNvSpPr>
          <p:nvPr>
            <p:ph type="title"/>
          </p:nvPr>
        </p:nvSpPr>
        <p:spPr/>
        <p:txBody>
          <a:bodyPr/>
          <a:lstStyle/>
          <a:p>
            <a:r>
              <a:rPr lang="en-US" dirty="0" err="1"/>
              <a:t>TurkingBench</a:t>
            </a:r>
            <a:r>
              <a:rPr lang="en-US" dirty="0"/>
              <a:t>: a test bed for web agents</a:t>
            </a:r>
          </a:p>
        </p:txBody>
      </p:sp>
      <p:sp>
        <p:nvSpPr>
          <p:cNvPr id="7" name="Content Placeholder 6">
            <a:extLst>
              <a:ext uri="{FF2B5EF4-FFF2-40B4-BE49-F238E27FC236}">
                <a16:creationId xmlns:a16="http://schemas.microsoft.com/office/drawing/2014/main" id="{0275A723-DBF0-0DE4-79C1-37A9002FD4DF}"/>
              </a:ext>
            </a:extLst>
          </p:cNvPr>
          <p:cNvSpPr>
            <a:spLocks noGrp="1"/>
          </p:cNvSpPr>
          <p:nvPr>
            <p:ph idx="1"/>
          </p:nvPr>
        </p:nvSpPr>
        <p:spPr/>
        <p:txBody>
          <a:bodyPr/>
          <a:lstStyle/>
          <a:p>
            <a:endParaRPr lang="en-US" sz="2800" dirty="0"/>
          </a:p>
          <a:p>
            <a:r>
              <a:rPr lang="en-US" sz="2800" dirty="0"/>
              <a:t>Data collected from </a:t>
            </a:r>
            <a:r>
              <a:rPr lang="en-US" sz="2800" dirty="0" err="1"/>
              <a:t>mturk</a:t>
            </a:r>
            <a:r>
              <a:rPr lang="en-US" sz="2800" dirty="0"/>
              <a:t>.</a:t>
            </a:r>
          </a:p>
          <a:p>
            <a:pPr lvl="1"/>
            <a:r>
              <a:rPr lang="en-US" dirty="0"/>
              <a:t>About ~250 tasks collected </a:t>
            </a:r>
          </a:p>
        </p:txBody>
      </p:sp>
      <p:sp>
        <p:nvSpPr>
          <p:cNvPr id="5" name="Slide Number Placeholder 4">
            <a:extLst>
              <a:ext uri="{FF2B5EF4-FFF2-40B4-BE49-F238E27FC236}">
                <a16:creationId xmlns:a16="http://schemas.microsoft.com/office/drawing/2014/main" id="{2831F91C-0A91-3480-633F-7D12728F6FEC}"/>
              </a:ext>
            </a:extLst>
          </p:cNvPr>
          <p:cNvSpPr>
            <a:spLocks noGrp="1"/>
          </p:cNvSpPr>
          <p:nvPr>
            <p:ph type="sldNum" sz="quarter" idx="10"/>
          </p:nvPr>
        </p:nvSpPr>
        <p:spPr/>
        <p:txBody>
          <a:bodyPr/>
          <a:lstStyle/>
          <a:p>
            <a:pPr algn="r"/>
            <a:fld id="{00000000-1234-1234-1234-123412341234}" type="slidenum">
              <a:rPr lang="en" smtClean="0"/>
              <a:pPr algn="r"/>
              <a:t>5</a:t>
            </a:fld>
            <a:endParaRPr lang="en"/>
          </a:p>
        </p:txBody>
      </p:sp>
      <p:sp>
        <p:nvSpPr>
          <p:cNvPr id="2" name="Google Shape;92;p14">
            <a:extLst>
              <a:ext uri="{FF2B5EF4-FFF2-40B4-BE49-F238E27FC236}">
                <a16:creationId xmlns:a16="http://schemas.microsoft.com/office/drawing/2014/main" id="{DDD94E4E-29D3-4A27-F749-E91717CCAB5E}"/>
              </a:ext>
            </a:extLst>
          </p:cNvPr>
          <p:cNvSpPr/>
          <p:nvPr/>
        </p:nvSpPr>
        <p:spPr>
          <a:xfrm>
            <a:off x="6992038" y="1833204"/>
            <a:ext cx="1200400" cy="10188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122200" tIns="122200" rIns="122200" bIns="122200" anchor="t" anchorCtr="0">
            <a:noAutofit/>
          </a:bodyPr>
          <a:lstStyle/>
          <a:p>
            <a:pPr algn="ctr">
              <a:spcBef>
                <a:spcPts val="0"/>
              </a:spcBef>
              <a:spcAft>
                <a:spcPts val="0"/>
              </a:spcAft>
            </a:pPr>
            <a:r>
              <a:rPr lang="en" sz="6533" dirty="0"/>
              <a:t>🤖</a:t>
            </a:r>
            <a:endParaRPr sz="5600" dirty="0"/>
          </a:p>
        </p:txBody>
      </p:sp>
      <p:pic>
        <p:nvPicPr>
          <p:cNvPr id="3" name="Google Shape;93;p14">
            <a:extLst>
              <a:ext uri="{FF2B5EF4-FFF2-40B4-BE49-F238E27FC236}">
                <a16:creationId xmlns:a16="http://schemas.microsoft.com/office/drawing/2014/main" id="{CEEBAD4D-CE0E-24BD-2C8C-B8FAA685536E}"/>
              </a:ext>
            </a:extLst>
          </p:cNvPr>
          <p:cNvPicPr preferRelativeResize="0"/>
          <p:nvPr/>
        </p:nvPicPr>
        <p:blipFill rotWithShape="1">
          <a:blip r:embed="rId3">
            <a:alphaModFix/>
          </a:blip>
          <a:srcRect l="82619" t="21595" r="1388" b="59651"/>
          <a:stretch/>
        </p:blipFill>
        <p:spPr>
          <a:xfrm>
            <a:off x="9990438" y="1833204"/>
            <a:ext cx="1104535" cy="1018800"/>
          </a:xfrm>
          <a:prstGeom prst="rect">
            <a:avLst/>
          </a:prstGeom>
          <a:noFill/>
          <a:ln>
            <a:noFill/>
          </a:ln>
        </p:spPr>
      </p:pic>
      <p:cxnSp>
        <p:nvCxnSpPr>
          <p:cNvPr id="4" name="Google Shape;94;p14">
            <a:extLst>
              <a:ext uri="{FF2B5EF4-FFF2-40B4-BE49-F238E27FC236}">
                <a16:creationId xmlns:a16="http://schemas.microsoft.com/office/drawing/2014/main" id="{05E06096-76ED-52B0-4B0E-870704CECC8C}"/>
              </a:ext>
            </a:extLst>
          </p:cNvPr>
          <p:cNvCxnSpPr>
            <a:stCxn id="2" idx="0"/>
            <a:endCxn id="3" idx="0"/>
          </p:cNvCxnSpPr>
          <p:nvPr/>
        </p:nvCxnSpPr>
        <p:spPr>
          <a:xfrm rot="-5400000" flipH="1">
            <a:off x="9067038" y="358404"/>
            <a:ext cx="800" cy="2950400"/>
          </a:xfrm>
          <a:prstGeom prst="curvedConnector3">
            <a:avLst>
              <a:gd name="adj1" fmla="val -47330875"/>
            </a:avLst>
          </a:prstGeom>
          <a:noFill/>
          <a:ln w="57150" cap="flat" cmpd="sng">
            <a:solidFill>
              <a:schemeClr val="dk2"/>
            </a:solidFill>
            <a:prstDash val="solid"/>
            <a:round/>
            <a:headEnd type="none" w="med" len="med"/>
            <a:tailEnd type="stealth" w="med" len="med"/>
          </a:ln>
        </p:spPr>
      </p:cxnSp>
      <p:cxnSp>
        <p:nvCxnSpPr>
          <p:cNvPr id="8" name="Google Shape;95;p14">
            <a:extLst>
              <a:ext uri="{FF2B5EF4-FFF2-40B4-BE49-F238E27FC236}">
                <a16:creationId xmlns:a16="http://schemas.microsoft.com/office/drawing/2014/main" id="{83600860-06E0-7B0E-B1FB-5B949CB922EF}"/>
              </a:ext>
            </a:extLst>
          </p:cNvPr>
          <p:cNvCxnSpPr>
            <a:stCxn id="3" idx="2"/>
            <a:endCxn id="2" idx="2"/>
          </p:cNvCxnSpPr>
          <p:nvPr/>
        </p:nvCxnSpPr>
        <p:spPr>
          <a:xfrm rot="5400000">
            <a:off x="9067104" y="1377204"/>
            <a:ext cx="800" cy="2950400"/>
          </a:xfrm>
          <a:prstGeom prst="curvedConnector3">
            <a:avLst>
              <a:gd name="adj1" fmla="val 50515375"/>
            </a:avLst>
          </a:prstGeom>
          <a:noFill/>
          <a:ln w="57150" cap="flat" cmpd="sng">
            <a:solidFill>
              <a:schemeClr val="dk2"/>
            </a:solidFill>
            <a:prstDash val="solid"/>
            <a:round/>
            <a:headEnd type="none" w="med" len="med"/>
            <a:tailEnd type="stealth" w="med" len="med"/>
          </a:ln>
        </p:spPr>
      </p:cxnSp>
      <p:pic>
        <p:nvPicPr>
          <p:cNvPr id="10" name="Google Shape;654;p79">
            <a:extLst>
              <a:ext uri="{FF2B5EF4-FFF2-40B4-BE49-F238E27FC236}">
                <a16:creationId xmlns:a16="http://schemas.microsoft.com/office/drawing/2014/main" id="{9CF285FB-F646-A63C-7820-B0AA8456FEB1}"/>
              </a:ext>
            </a:extLst>
          </p:cNvPr>
          <p:cNvPicPr preferRelativeResize="0">
            <a:picLocks noChangeAspect="1"/>
          </p:cNvPicPr>
          <p:nvPr/>
        </p:nvPicPr>
        <p:blipFill>
          <a:blip r:embed="rId4">
            <a:alphaModFix/>
          </a:blip>
          <a:srcRect l="3339" r="3478"/>
          <a:stretch/>
        </p:blipFill>
        <p:spPr>
          <a:xfrm>
            <a:off x="417689" y="3765507"/>
            <a:ext cx="3612444" cy="2540043"/>
          </a:xfrm>
          <a:prstGeom prst="rect">
            <a:avLst/>
          </a:prstGeom>
          <a:noFill/>
          <a:ln w="6350" cap="flat" cmpd="sng">
            <a:solidFill>
              <a:srgbClr val="242424"/>
            </a:solidFill>
            <a:prstDash val="solid"/>
            <a:round/>
            <a:headEnd type="none" w="sm" len="sm"/>
            <a:tailEnd type="none" w="sm" len="sm"/>
          </a:ln>
        </p:spPr>
      </p:pic>
      <p:pic>
        <p:nvPicPr>
          <p:cNvPr id="17" name="Google Shape;660;p79">
            <a:extLst>
              <a:ext uri="{FF2B5EF4-FFF2-40B4-BE49-F238E27FC236}">
                <a16:creationId xmlns:a16="http://schemas.microsoft.com/office/drawing/2014/main" id="{84637E1A-A83C-C563-6F7B-051E933D958C}"/>
              </a:ext>
            </a:extLst>
          </p:cNvPr>
          <p:cNvPicPr preferRelativeResize="0">
            <a:picLocks noChangeAspect="1"/>
          </p:cNvPicPr>
          <p:nvPr/>
        </p:nvPicPr>
        <p:blipFill>
          <a:blip r:embed="rId5">
            <a:alphaModFix/>
          </a:blip>
          <a:srcRect r="6805"/>
          <a:stretch/>
        </p:blipFill>
        <p:spPr>
          <a:xfrm>
            <a:off x="4294012" y="3765507"/>
            <a:ext cx="3612444" cy="2533430"/>
          </a:xfrm>
          <a:prstGeom prst="rect">
            <a:avLst/>
          </a:prstGeom>
          <a:noFill/>
          <a:ln w="6350" cap="flat" cmpd="sng">
            <a:solidFill>
              <a:srgbClr val="242424"/>
            </a:solidFill>
            <a:prstDash val="solid"/>
            <a:round/>
            <a:headEnd type="none" w="sm" len="sm"/>
            <a:tailEnd type="none" w="sm" len="sm"/>
          </a:ln>
        </p:spPr>
      </p:pic>
      <p:pic>
        <p:nvPicPr>
          <p:cNvPr id="22" name="Google Shape;664;p79">
            <a:extLst>
              <a:ext uri="{FF2B5EF4-FFF2-40B4-BE49-F238E27FC236}">
                <a16:creationId xmlns:a16="http://schemas.microsoft.com/office/drawing/2014/main" id="{2F8E112A-524F-ECF4-00E4-BF6A2F940212}"/>
              </a:ext>
            </a:extLst>
          </p:cNvPr>
          <p:cNvPicPr preferRelativeResize="0">
            <a:picLocks noChangeAspect="1"/>
          </p:cNvPicPr>
          <p:nvPr/>
        </p:nvPicPr>
        <p:blipFill>
          <a:blip r:embed="rId6">
            <a:alphaModFix/>
          </a:blip>
          <a:srcRect l="7383" r="6512"/>
          <a:stretch/>
        </p:blipFill>
        <p:spPr>
          <a:xfrm>
            <a:off x="8161867" y="3765507"/>
            <a:ext cx="3450519" cy="2528630"/>
          </a:xfrm>
          <a:prstGeom prst="rect">
            <a:avLst/>
          </a:prstGeom>
          <a:noFill/>
          <a:ln w="6350" cap="flat" cmpd="sng">
            <a:solidFill>
              <a:srgbClr val="242424"/>
            </a:solidFill>
            <a:prstDash val="solid"/>
            <a:round/>
            <a:headEnd type="none" w="sm" len="sm"/>
            <a:tailEnd type="none" w="sm" len="sm"/>
          </a:ln>
        </p:spPr>
      </p:pic>
    </p:spTree>
    <p:extLst>
      <p:ext uri="{BB962C8B-B14F-4D97-AF65-F5344CB8AC3E}">
        <p14:creationId xmlns:p14="http://schemas.microsoft.com/office/powerpoint/2010/main" val="2603650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2E537-04AB-3E6B-EC79-05E9415A6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10F13-7F90-0DCF-5EA1-F37AE1EAB75F}"/>
              </a:ext>
            </a:extLst>
          </p:cNvPr>
          <p:cNvSpPr>
            <a:spLocks noGrp="1"/>
          </p:cNvSpPr>
          <p:nvPr>
            <p:ph type="title"/>
          </p:nvPr>
        </p:nvSpPr>
        <p:spPr/>
        <p:txBody>
          <a:bodyPr/>
          <a:lstStyle/>
          <a:p>
            <a:r>
              <a:rPr lang="en-US" dirty="0" err="1"/>
              <a:t>TurkingBench</a:t>
            </a:r>
            <a:r>
              <a:rPr lang="en-US" dirty="0"/>
              <a:t>: Examples</a:t>
            </a:r>
          </a:p>
        </p:txBody>
      </p:sp>
      <p:sp>
        <p:nvSpPr>
          <p:cNvPr id="4" name="Slide Number Placeholder 3">
            <a:extLst>
              <a:ext uri="{FF2B5EF4-FFF2-40B4-BE49-F238E27FC236}">
                <a16:creationId xmlns:a16="http://schemas.microsoft.com/office/drawing/2014/main" id="{011C2000-C144-2397-2BBF-D4B777AC10B1}"/>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sp>
        <p:nvSpPr>
          <p:cNvPr id="6" name="Right Arrow 5">
            <a:extLst>
              <a:ext uri="{FF2B5EF4-FFF2-40B4-BE49-F238E27FC236}">
                <a16:creationId xmlns:a16="http://schemas.microsoft.com/office/drawing/2014/main" id="{963EA923-035A-2AF6-A164-38ED6A143AA8}"/>
              </a:ext>
            </a:extLst>
          </p:cNvPr>
          <p:cNvSpPr/>
          <p:nvPr/>
        </p:nvSpPr>
        <p:spPr>
          <a:xfrm rot="5400000">
            <a:off x="-90984" y="5850400"/>
            <a:ext cx="1454220" cy="56098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Scroll</a:t>
            </a:r>
          </a:p>
        </p:txBody>
      </p:sp>
      <p:pic>
        <p:nvPicPr>
          <p:cNvPr id="5" name="Google Shape;662;p79">
            <a:extLst>
              <a:ext uri="{FF2B5EF4-FFF2-40B4-BE49-F238E27FC236}">
                <a16:creationId xmlns:a16="http://schemas.microsoft.com/office/drawing/2014/main" id="{7DEB7617-CD42-2542-04E0-B3627F892228}"/>
              </a:ext>
            </a:extLst>
          </p:cNvPr>
          <p:cNvPicPr preferRelativeResize="0">
            <a:picLocks noChangeAspect="1"/>
          </p:cNvPicPr>
          <p:nvPr/>
        </p:nvPicPr>
        <p:blipFill rotWithShape="1">
          <a:blip r:embed="rId3">
            <a:alphaModFix/>
          </a:blip>
          <a:srcRect l="813" t="1590" b="1041"/>
          <a:stretch/>
        </p:blipFill>
        <p:spPr>
          <a:xfrm>
            <a:off x="1009997" y="251030"/>
            <a:ext cx="10646087" cy="6611388"/>
          </a:xfrm>
          <a:prstGeom prst="rect">
            <a:avLst/>
          </a:prstGeom>
          <a:noFill/>
          <a:ln w="6350" cap="flat" cmpd="sng">
            <a:solidFill>
              <a:schemeClr val="bg1"/>
            </a:solidFill>
            <a:prstDash val="solid"/>
            <a:round/>
            <a:headEnd type="none" w="sm" len="sm"/>
            <a:tailEnd type="none" w="sm" len="sm"/>
          </a:ln>
        </p:spPr>
      </p:pic>
    </p:spTree>
    <p:extLst>
      <p:ext uri="{BB962C8B-B14F-4D97-AF65-F5344CB8AC3E}">
        <p14:creationId xmlns:p14="http://schemas.microsoft.com/office/powerpoint/2010/main" val="22658866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7D1AD-5978-C9A7-9D94-05B53AD6F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B3859-38AF-A55E-A1A6-4D7874706F96}"/>
              </a:ext>
            </a:extLst>
          </p:cNvPr>
          <p:cNvSpPr>
            <a:spLocks noGrp="1"/>
          </p:cNvSpPr>
          <p:nvPr>
            <p:ph type="title"/>
          </p:nvPr>
        </p:nvSpPr>
        <p:spPr/>
        <p:txBody>
          <a:bodyPr/>
          <a:lstStyle/>
          <a:p>
            <a:r>
              <a:rPr lang="en-US" dirty="0" err="1"/>
              <a:t>TurkingBench</a:t>
            </a:r>
            <a:r>
              <a:rPr lang="en-US" dirty="0"/>
              <a:t>: Examples</a:t>
            </a:r>
          </a:p>
        </p:txBody>
      </p:sp>
      <p:sp>
        <p:nvSpPr>
          <p:cNvPr id="4" name="Slide Number Placeholder 3">
            <a:extLst>
              <a:ext uri="{FF2B5EF4-FFF2-40B4-BE49-F238E27FC236}">
                <a16:creationId xmlns:a16="http://schemas.microsoft.com/office/drawing/2014/main" id="{F7FCBF07-F146-B83A-4EE1-5A252477E90D}"/>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sp>
        <p:nvSpPr>
          <p:cNvPr id="8" name="Right Arrow 7">
            <a:extLst>
              <a:ext uri="{FF2B5EF4-FFF2-40B4-BE49-F238E27FC236}">
                <a16:creationId xmlns:a16="http://schemas.microsoft.com/office/drawing/2014/main" id="{1F76E8FC-9148-83FB-F967-4D56084218AA}"/>
              </a:ext>
            </a:extLst>
          </p:cNvPr>
          <p:cNvSpPr/>
          <p:nvPr/>
        </p:nvSpPr>
        <p:spPr>
          <a:xfrm rot="5400000">
            <a:off x="-90984" y="456758"/>
            <a:ext cx="1454220" cy="56098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Scroll</a:t>
            </a:r>
          </a:p>
        </p:txBody>
      </p:sp>
      <p:sp>
        <p:nvSpPr>
          <p:cNvPr id="9" name="Right Arrow 8">
            <a:extLst>
              <a:ext uri="{FF2B5EF4-FFF2-40B4-BE49-F238E27FC236}">
                <a16:creationId xmlns:a16="http://schemas.microsoft.com/office/drawing/2014/main" id="{61E9D259-26B9-4C3A-07E8-13E1DA5371AD}"/>
              </a:ext>
            </a:extLst>
          </p:cNvPr>
          <p:cNvSpPr/>
          <p:nvPr/>
        </p:nvSpPr>
        <p:spPr>
          <a:xfrm rot="5400000">
            <a:off x="-90984" y="5850400"/>
            <a:ext cx="1454220" cy="56098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Scroll</a:t>
            </a:r>
          </a:p>
        </p:txBody>
      </p:sp>
      <p:pic>
        <p:nvPicPr>
          <p:cNvPr id="3" name="Google Shape;663;p79">
            <a:extLst>
              <a:ext uri="{FF2B5EF4-FFF2-40B4-BE49-F238E27FC236}">
                <a16:creationId xmlns:a16="http://schemas.microsoft.com/office/drawing/2014/main" id="{07DA0D52-6148-8C61-AB51-07ADE516C031}"/>
              </a:ext>
            </a:extLst>
          </p:cNvPr>
          <p:cNvPicPr preferRelativeResize="0">
            <a:picLocks noChangeAspect="1"/>
          </p:cNvPicPr>
          <p:nvPr/>
        </p:nvPicPr>
        <p:blipFill>
          <a:blip r:embed="rId3">
            <a:alphaModFix/>
          </a:blip>
          <a:srcRect l="1573" r="2736"/>
          <a:stretch/>
        </p:blipFill>
        <p:spPr>
          <a:xfrm>
            <a:off x="1139689" y="17395"/>
            <a:ext cx="10210459" cy="6743779"/>
          </a:xfrm>
          <a:prstGeom prst="rect">
            <a:avLst/>
          </a:prstGeom>
          <a:noFill/>
          <a:ln w="6350" cap="flat" cmpd="sng">
            <a:solidFill>
              <a:schemeClr val="bg1"/>
            </a:solidFill>
            <a:prstDash val="solid"/>
            <a:round/>
            <a:headEnd type="none" w="sm" len="sm"/>
            <a:tailEnd type="none" w="sm" len="sm"/>
          </a:ln>
        </p:spPr>
      </p:pic>
    </p:spTree>
    <p:extLst>
      <p:ext uri="{BB962C8B-B14F-4D97-AF65-F5344CB8AC3E}">
        <p14:creationId xmlns:p14="http://schemas.microsoft.com/office/powerpoint/2010/main" val="2203968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00DC-786A-0587-03A4-EAC46FF3F1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B6F45-D6C8-919B-F70D-134C4C29B9A4}"/>
              </a:ext>
            </a:extLst>
          </p:cNvPr>
          <p:cNvSpPr>
            <a:spLocks noGrp="1"/>
          </p:cNvSpPr>
          <p:nvPr>
            <p:ph type="title"/>
          </p:nvPr>
        </p:nvSpPr>
        <p:spPr/>
        <p:txBody>
          <a:bodyPr/>
          <a:lstStyle/>
          <a:p>
            <a:r>
              <a:rPr lang="en-US" dirty="0" err="1"/>
              <a:t>TurkingBench</a:t>
            </a:r>
            <a:r>
              <a:rPr lang="en-US" dirty="0"/>
              <a:t>: Examples</a:t>
            </a:r>
          </a:p>
        </p:txBody>
      </p:sp>
      <p:sp>
        <p:nvSpPr>
          <p:cNvPr id="4" name="Slide Number Placeholder 3">
            <a:extLst>
              <a:ext uri="{FF2B5EF4-FFF2-40B4-BE49-F238E27FC236}">
                <a16:creationId xmlns:a16="http://schemas.microsoft.com/office/drawing/2014/main" id="{62279350-22E1-A9BB-ACEC-60E7DCC9EF7D}"/>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dirty="0"/>
          </a:p>
        </p:txBody>
      </p:sp>
      <p:sp>
        <p:nvSpPr>
          <p:cNvPr id="7" name="Right Arrow 6">
            <a:extLst>
              <a:ext uri="{FF2B5EF4-FFF2-40B4-BE49-F238E27FC236}">
                <a16:creationId xmlns:a16="http://schemas.microsoft.com/office/drawing/2014/main" id="{F9A7688C-2144-9817-E73F-63CC0F6BA394}"/>
              </a:ext>
            </a:extLst>
          </p:cNvPr>
          <p:cNvSpPr/>
          <p:nvPr/>
        </p:nvSpPr>
        <p:spPr>
          <a:xfrm rot="5400000">
            <a:off x="-90984" y="456758"/>
            <a:ext cx="1454220" cy="56098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Scroll</a:t>
            </a:r>
          </a:p>
        </p:txBody>
      </p:sp>
      <p:pic>
        <p:nvPicPr>
          <p:cNvPr id="3" name="Google Shape;664;p79">
            <a:extLst>
              <a:ext uri="{FF2B5EF4-FFF2-40B4-BE49-F238E27FC236}">
                <a16:creationId xmlns:a16="http://schemas.microsoft.com/office/drawing/2014/main" id="{18A120B5-F40D-A7BD-9490-081F52AAF2B7}"/>
              </a:ext>
            </a:extLst>
          </p:cNvPr>
          <p:cNvPicPr preferRelativeResize="0">
            <a:picLocks noChangeAspect="1"/>
          </p:cNvPicPr>
          <p:nvPr/>
        </p:nvPicPr>
        <p:blipFill>
          <a:blip r:embed="rId3">
            <a:alphaModFix/>
          </a:blip>
          <a:srcRect l="1506" t="2555"/>
          <a:stretch/>
        </p:blipFill>
        <p:spPr>
          <a:xfrm>
            <a:off x="1072228" y="247135"/>
            <a:ext cx="10555446" cy="6589538"/>
          </a:xfrm>
          <a:prstGeom prst="rect">
            <a:avLst/>
          </a:prstGeom>
          <a:noFill/>
          <a:ln w="6350" cap="flat" cmpd="sng">
            <a:solidFill>
              <a:schemeClr val="bg1"/>
            </a:solidFill>
            <a:prstDash val="solid"/>
            <a:round/>
            <a:headEnd type="none" w="sm" len="sm"/>
            <a:tailEnd type="none" w="sm" len="sm"/>
          </a:ln>
        </p:spPr>
      </p:pic>
    </p:spTree>
    <p:extLst>
      <p:ext uri="{BB962C8B-B14F-4D97-AF65-F5344CB8AC3E}">
        <p14:creationId xmlns:p14="http://schemas.microsoft.com/office/powerpoint/2010/main" val="13925344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9AAF-4FD3-60C0-BD2C-48149B76ACBC}"/>
              </a:ext>
            </a:extLst>
          </p:cNvPr>
          <p:cNvSpPr>
            <a:spLocks noGrp="1"/>
          </p:cNvSpPr>
          <p:nvPr>
            <p:ph type="title"/>
          </p:nvPr>
        </p:nvSpPr>
        <p:spPr/>
        <p:txBody>
          <a:bodyPr/>
          <a:lstStyle/>
          <a:p>
            <a:r>
              <a:rPr lang="en-US" dirty="0" err="1"/>
              <a:t>TurkingBench</a:t>
            </a:r>
            <a:r>
              <a:rPr lang="en-US" dirty="0"/>
              <a:t>: Examples</a:t>
            </a:r>
          </a:p>
        </p:txBody>
      </p:sp>
      <p:sp>
        <p:nvSpPr>
          <p:cNvPr id="4" name="Slide Number Placeholder 3">
            <a:extLst>
              <a:ext uri="{FF2B5EF4-FFF2-40B4-BE49-F238E27FC236}">
                <a16:creationId xmlns:a16="http://schemas.microsoft.com/office/drawing/2014/main" id="{7C0A11C8-14C1-76ED-12EA-C3AAEEA9277C}"/>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dirty="0"/>
          </a:p>
        </p:txBody>
      </p:sp>
      <p:pic>
        <p:nvPicPr>
          <p:cNvPr id="3" name="Picture 2">
            <a:extLst>
              <a:ext uri="{FF2B5EF4-FFF2-40B4-BE49-F238E27FC236}">
                <a16:creationId xmlns:a16="http://schemas.microsoft.com/office/drawing/2014/main" id="{02F49E82-C5F8-E73D-C24B-CA2AC0A20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25" y="246612"/>
            <a:ext cx="10373144" cy="6611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ight Arrow 5">
            <a:extLst>
              <a:ext uri="{FF2B5EF4-FFF2-40B4-BE49-F238E27FC236}">
                <a16:creationId xmlns:a16="http://schemas.microsoft.com/office/drawing/2014/main" id="{82971684-C2F8-E9A7-272D-D7D140B6EC02}"/>
              </a:ext>
            </a:extLst>
          </p:cNvPr>
          <p:cNvSpPr/>
          <p:nvPr/>
        </p:nvSpPr>
        <p:spPr>
          <a:xfrm rot="5400000">
            <a:off x="-90984" y="5850400"/>
            <a:ext cx="1454220" cy="560981"/>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Scroll</a:t>
            </a:r>
          </a:p>
        </p:txBody>
      </p:sp>
    </p:spTree>
    <p:extLst>
      <p:ext uri="{BB962C8B-B14F-4D97-AF65-F5344CB8AC3E}">
        <p14:creationId xmlns:p14="http://schemas.microsoft.com/office/powerpoint/2010/main" val="392538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139755</TotalTime>
  <Words>2827</Words>
  <Application>Microsoft Macintosh PowerPoint</Application>
  <PresentationFormat>Widescreen</PresentationFormat>
  <Paragraphs>382</Paragraphs>
  <Slides>34</Slides>
  <Notes>26</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Avenir</vt:lpstr>
      <vt:lpstr>Avenir Book</vt:lpstr>
      <vt:lpstr>Cambria</vt:lpstr>
      <vt:lpstr>Consolas</vt:lpstr>
      <vt:lpstr>Corbel</vt:lpstr>
      <vt:lpstr>Times New Roman</vt:lpstr>
      <vt:lpstr>AI2 PPT Theme</vt:lpstr>
      <vt:lpstr>TurkingBench: A Challenge Benchmark for Web Agents</vt:lpstr>
      <vt:lpstr>Agentic Models of Web </vt:lpstr>
      <vt:lpstr>Existing benchmarks for web agents</vt:lpstr>
      <vt:lpstr>Crowdsourcing as a test bed for web agents</vt:lpstr>
      <vt:lpstr>TurkingBench: a test bed for web agents</vt:lpstr>
      <vt:lpstr>TurkingBench: Examples</vt:lpstr>
      <vt:lpstr>TurkingBench: Examples</vt:lpstr>
      <vt:lpstr>TurkingBench: Examples</vt:lpstr>
      <vt:lpstr>TurkingBench: Examples</vt:lpstr>
      <vt:lpstr>TurkingBench: Examples</vt:lpstr>
      <vt:lpstr>TurkingBench: Examples</vt:lpstr>
      <vt:lpstr>TurkingBench: The Benchmark</vt:lpstr>
      <vt:lpstr>TurkingBench: Statistics </vt:lpstr>
      <vt:lpstr>TurkingBench: Agent Actions</vt:lpstr>
      <vt:lpstr>TurkingBench: End-to-End Framework </vt:lpstr>
      <vt:lpstr>How do models do on this benchmark? </vt:lpstr>
      <vt:lpstr>How do models do on this benchmark? </vt:lpstr>
      <vt:lpstr>Performance variations on different inputs </vt:lpstr>
      <vt:lpstr>How difficult is it to add a new system?</vt:lpstr>
      <vt:lpstr>Putting things together</vt:lpstr>
      <vt:lpstr>Extra slides </vt:lpstr>
      <vt:lpstr>Performance variations on different modalities</vt:lpstr>
      <vt:lpstr>Agentic Models </vt:lpstr>
      <vt:lpstr>Crowdsourcing as aTest Bed</vt:lpstr>
      <vt:lpstr>TurkingBench: Examples</vt:lpstr>
      <vt:lpstr>Turking Bench: Examples</vt:lpstr>
      <vt:lpstr>TurkingBench: The Benchmark</vt:lpstr>
      <vt:lpstr>Turking Bench: Examples</vt:lpstr>
      <vt:lpstr>Turking Bench: Examples</vt:lpstr>
      <vt:lpstr>Turking Bench: Examples</vt:lpstr>
      <vt:lpstr>Crowdsourcing as a Restricted Test Bed</vt:lpstr>
      <vt:lpstr>Crowdsourcing as a Restricted Test Bed</vt:lpstr>
      <vt:lpstr>Crowdsourcing as a Restricted Test Bed</vt:lpstr>
      <vt:lpstr>Demo: Evaluation Framework with “Gold” Labels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2770</cp:revision>
  <dcterms:created xsi:type="dcterms:W3CDTF">2020-06-18T00:10:56Z</dcterms:created>
  <dcterms:modified xsi:type="dcterms:W3CDTF">2025-04-08T05:27:51Z</dcterms:modified>
</cp:coreProperties>
</file>